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345" r:id="rId3"/>
    <p:sldId id="333" r:id="rId4"/>
    <p:sldId id="334" r:id="rId5"/>
    <p:sldId id="335" r:id="rId6"/>
    <p:sldId id="336" r:id="rId7"/>
    <p:sldId id="323" r:id="rId8"/>
    <p:sldId id="324" r:id="rId9"/>
    <p:sldId id="325" r:id="rId10"/>
    <p:sldId id="271" r:id="rId11"/>
    <p:sldId id="293" r:id="rId12"/>
    <p:sldId id="306" r:id="rId13"/>
    <p:sldId id="322" r:id="rId14"/>
    <p:sldId id="326" r:id="rId15"/>
    <p:sldId id="319" r:id="rId16"/>
    <p:sldId id="276" r:id="rId17"/>
    <p:sldId id="344" r:id="rId18"/>
    <p:sldId id="310" r:id="rId19"/>
    <p:sldId id="311" r:id="rId20"/>
    <p:sldId id="282" r:id="rId21"/>
    <p:sldId id="331" r:id="rId22"/>
    <p:sldId id="327" r:id="rId23"/>
    <p:sldId id="328" r:id="rId24"/>
    <p:sldId id="321" r:id="rId25"/>
    <p:sldId id="337" r:id="rId26"/>
    <p:sldId id="338" r:id="rId27"/>
    <p:sldId id="339" r:id="rId28"/>
    <p:sldId id="340" r:id="rId29"/>
    <p:sldId id="341" r:id="rId30"/>
    <p:sldId id="342" r:id="rId31"/>
    <p:sldId id="343" r:id="rId32"/>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3457"/>
    <a:srgbClr val="FFFFFF"/>
    <a:srgbClr val="97A4B4"/>
    <a:srgbClr val="F84836"/>
    <a:srgbClr val="1EA185"/>
    <a:srgbClr val="FF6600"/>
    <a:srgbClr val="9BBB5C"/>
    <a:srgbClr val="9E605E"/>
    <a:srgbClr val="575757"/>
    <a:srgbClr val="659D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8525" autoAdjust="0"/>
  </p:normalViewPr>
  <p:slideViewPr>
    <p:cSldViewPr snapToGrid="0">
      <p:cViewPr varScale="1">
        <p:scale>
          <a:sx n="64" d="100"/>
          <a:sy n="64" d="100"/>
        </p:scale>
        <p:origin x="97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0429CBD1-7DE2-452D-A81C-7ED9EA4E0AD3}" type="datetimeFigureOut">
              <a:rPr lang="en-US" smtClean="0"/>
              <a:t>8/17/2017</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CAFFB7B3-A7C1-4B78-91E8-8C25CF3B30BB}" type="slidenum">
              <a:rPr lang="en-US" smtClean="0"/>
              <a:t>‹#›</a:t>
            </a:fld>
            <a:endParaRPr lang="en-US"/>
          </a:p>
        </p:txBody>
      </p:sp>
    </p:spTree>
    <p:extLst>
      <p:ext uri="{BB962C8B-B14F-4D97-AF65-F5344CB8AC3E}">
        <p14:creationId xmlns:p14="http://schemas.microsoft.com/office/powerpoint/2010/main" val="2855640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a:t>
            </a:fld>
            <a:endParaRPr lang="en-US"/>
          </a:p>
        </p:txBody>
      </p:sp>
    </p:spTree>
    <p:extLst>
      <p:ext uri="{BB962C8B-B14F-4D97-AF65-F5344CB8AC3E}">
        <p14:creationId xmlns:p14="http://schemas.microsoft.com/office/powerpoint/2010/main" val="2818172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by imagining</a:t>
            </a:r>
            <a:r>
              <a:rPr lang="en-US" baseline="0" dirty="0"/>
              <a:t> the entire money supply of Euros or Dollars, all in one place. This supply is divided into different notes or bills of a certain value (10, 20, 50. </a:t>
            </a:r>
            <a:r>
              <a:rPr lang="en-US" baseline="0" dirty="0" err="1"/>
              <a:t>etc</a:t>
            </a:r>
            <a:r>
              <a:rPr lang="en-US" baseline="0" dirty="0"/>
              <a:t>). Monero is basically the same. The whole Monero money supply is contained in different outputs, each with a certain amount of Monero. One could be 0.01 XMR, and another could be 1000 XMR. Now imagine this red highlighted one is an output that you control. You have the ability to spend it, and it’s as if you had physical money in your wallet. When you make a Monero transaction, you want to hide what the origin of the funds are, since Monero tries to prevent the blacklisting of certain coins. Your wallet software will select other inputs from those available. These will be controlled by other people. You will appear to spend these amounts, along with your own, even without communicating with the real owner. Thus, by making it seem as if your red input is spent along with the other blue ones highlighted here, no one but you (the sender) knows what the origin of the money is.</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11</a:t>
            </a:fld>
            <a:endParaRPr lang="en-US"/>
          </a:p>
        </p:txBody>
      </p:sp>
    </p:spTree>
    <p:extLst>
      <p:ext uri="{BB962C8B-B14F-4D97-AF65-F5344CB8AC3E}">
        <p14:creationId xmlns:p14="http://schemas.microsoft.com/office/powerpoint/2010/main" val="13738600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ring</a:t>
            </a:r>
            <a:r>
              <a:rPr lang="en-US" baseline="0" dirty="0"/>
              <a:t> signature is just the process of taking your red (real) input, the blue ones (decoys), and making it seem as if they are all spent simultaneously. An outside observer does not know which is the real one, since they are all possible. In this example, the </a:t>
            </a:r>
            <a:r>
              <a:rPr lang="en-US" baseline="0" dirty="0" err="1"/>
              <a:t>ringsize</a:t>
            </a:r>
            <a:r>
              <a:rPr lang="en-US" baseline="0" dirty="0"/>
              <a:t> is 6, meaning that 6 total inputs (including your own) are used. As of August 2017, the minimum allowed by the network is 3. In September 2017, the minimum is expected to be increased to 5 or greater, since more decoys allows for better privacy. The key image is generated for the real input used. Nodes and miners can use this to verify that a real input is actually being spent, but they still do not know which input is real. The key image prevents attackers from spending money more than once or from spending money that does not exist.</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12</a:t>
            </a:fld>
            <a:endParaRPr lang="en-US"/>
          </a:p>
        </p:txBody>
      </p:sp>
    </p:spTree>
    <p:extLst>
      <p:ext uri="{BB962C8B-B14F-4D97-AF65-F5344CB8AC3E}">
        <p14:creationId xmlns:p14="http://schemas.microsoft.com/office/powerpoint/2010/main" val="13067292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a:t>
            </a:r>
            <a:r>
              <a:rPr lang="en-US" baseline="0" dirty="0"/>
              <a:t> each of these inputs, a fraction is used according to a Pedersen commitment. It is not important to remember any important math on an introductory level, but know that the sender in a transaction spends a proportion of the input that only the sender knows. The commitment itself consists of two parts: 1) the actual amount a, which is hidden by adding 2) a random number x. Since no one knows what the random number is except the sender, an outside observer does not know how much is actually being spent. This commitment will be evaluated among the inputs and outputs, to make sure the same value is generated on both sides of the transaction. A range proof prevents the sender from using a different random number for the input and output set. Finally, the transaction is fully signed as a </a:t>
            </a:r>
            <a:r>
              <a:rPr lang="en-US" baseline="0" dirty="0" err="1"/>
              <a:t>RingCT</a:t>
            </a:r>
            <a:r>
              <a:rPr lang="en-US" baseline="0" dirty="0"/>
              <a:t> ring signature, resulting in an unknown amount of Monero sent to the receiver or receivers. As an output, the commitment public key is published to allow the network to audit the math done behind the Pedersen commitment.</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13</a:t>
            </a:fld>
            <a:endParaRPr lang="en-US"/>
          </a:p>
        </p:txBody>
      </p:sp>
    </p:spTree>
    <p:extLst>
      <p:ext uri="{BB962C8B-B14F-4D97-AF65-F5344CB8AC3E}">
        <p14:creationId xmlns:p14="http://schemas.microsoft.com/office/powerpoint/2010/main" val="3054398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looked into how the</a:t>
            </a:r>
            <a:r>
              <a:rPr lang="en-US" baseline="0" dirty="0"/>
              <a:t> inputs for a single transaction are hidden among others, it can be helpful to look at how inputs are used over time. The same inputs as before are on the left. The history for the red one is shown on a hypothetical blockchain on the right. The older blocks are on the left, and the newer blocks are on the right. The blocks highlighted red signify to the times that this input was included. There are three ways this could happen:</a:t>
            </a:r>
          </a:p>
          <a:p>
            <a:pPr marL="235572" indent="-235572">
              <a:buAutoNum type="arabicPeriod"/>
            </a:pPr>
            <a:r>
              <a:rPr lang="en-US" baseline="0" dirty="0"/>
              <a:t>It is new money from a Coinbase transaction. This is known to everyone on the network. They do not know what address controls it.</a:t>
            </a:r>
          </a:p>
          <a:p>
            <a:pPr marL="235572" indent="-235572">
              <a:buAutoNum type="arabicPeriod"/>
            </a:pPr>
            <a:r>
              <a:rPr lang="en-US" baseline="0" dirty="0"/>
              <a:t>The input was actually spent by the real controller</a:t>
            </a:r>
          </a:p>
          <a:p>
            <a:pPr marL="235572" indent="-235572">
              <a:buAutoNum type="arabicPeriod"/>
            </a:pPr>
            <a:r>
              <a:rPr lang="en-US" baseline="0" dirty="0"/>
              <a:t>The input was borrowed an used as a decoy in another transaction</a:t>
            </a:r>
          </a:p>
          <a:p>
            <a:r>
              <a:rPr lang="en-US" baseline="0" dirty="0"/>
              <a:t>Since there is no way to differentiate between 2 and 3, there is no way of knowing whether an input is actually spent, even if it appears in a specific block.</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14</a:t>
            </a:fld>
            <a:endParaRPr lang="en-US"/>
          </a:p>
        </p:txBody>
      </p:sp>
    </p:spTree>
    <p:extLst>
      <p:ext uri="{BB962C8B-B14F-4D97-AF65-F5344CB8AC3E}">
        <p14:creationId xmlns:p14="http://schemas.microsoft.com/office/powerpoint/2010/main" val="30402638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hardest part to</a:t>
            </a:r>
            <a:r>
              <a:rPr lang="en-US" baseline="0" dirty="0"/>
              <a:t> get right with Monero is the input selection algorithm. Monero needs to choose the decoy inputs convincingly to hide the real input. When Monero first launched, other inputs were selected at pure random. This may sound good, but this is actually really bad, since people are much more likely to spend new money than money that has been sitting around in a wallet for a while. Thus, Monero now uses an improved triangular distribution algorithm to heavily prefer newer inputs over older ones. Monero will continually need to improve the selection algorithm to accommodate for changing spending preferences.</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15</a:t>
            </a:fld>
            <a:endParaRPr lang="en-US"/>
          </a:p>
        </p:txBody>
      </p:sp>
    </p:spTree>
    <p:extLst>
      <p:ext uri="{BB962C8B-B14F-4D97-AF65-F5344CB8AC3E}">
        <p14:creationId xmlns:p14="http://schemas.microsoft.com/office/powerpoint/2010/main" val="3697835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tell the network that you would like for them to include</a:t>
            </a:r>
            <a:r>
              <a:rPr lang="en-US" baseline="0" dirty="0"/>
              <a:t> your transaction in the next block, you can leak some very important information about yourself, even if the transaction itself is obfuscated. Some nodes on the network may be logging the IP address that they receive these requests from. Fortunately, it is very difficult for an attacker to know that this is the real origin of the transaction, but they can still make an educated guess. Then, they could knock on your door and demand your private key. Not good. Or perhaps an ISP could say they purposefully block connection to the Monero network. Not good either. </a:t>
            </a:r>
            <a:r>
              <a:rPr lang="en-US" baseline="0" dirty="0" err="1"/>
              <a:t>Kovri</a:t>
            </a:r>
            <a:r>
              <a:rPr lang="en-US" baseline="0" dirty="0"/>
              <a:t> will allow people to hide their IP address and, optionally, hide from one’s ISP that Monero is even being used at all. This is done by tunneling connections though the I2P network. I2P is similar to Tor with a few important differences. Every node is a participant on the network, which allows Monero to contribute to I2P rather than just mostly leeching off Tor. In any case, </a:t>
            </a:r>
            <a:r>
              <a:rPr lang="en-US" baseline="0" dirty="0" err="1"/>
              <a:t>Kovri</a:t>
            </a:r>
            <a:r>
              <a:rPr lang="en-US" baseline="0" dirty="0"/>
              <a:t> will allow users to protect their connection information locally and from outside attackers.</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16</a:t>
            </a:fld>
            <a:endParaRPr lang="en-US"/>
          </a:p>
        </p:txBody>
      </p:sp>
    </p:spTree>
    <p:extLst>
      <p:ext uri="{BB962C8B-B14F-4D97-AF65-F5344CB8AC3E}">
        <p14:creationId xmlns:p14="http://schemas.microsoft.com/office/powerpoint/2010/main" val="31629731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an</a:t>
            </a:r>
            <a:r>
              <a:rPr lang="en-US" baseline="0" dirty="0"/>
              <a:t> attacker getting one’s real IP address, they would instead get a meaningless, disposable I2P address. We cannot prevent nodes from logging or even know which nodes log, but we can give nodes garbage information. That’s what </a:t>
            </a:r>
            <a:r>
              <a:rPr lang="en-US" baseline="0" dirty="0" err="1"/>
              <a:t>Kovri</a:t>
            </a:r>
            <a:r>
              <a:rPr lang="en-US" baseline="0" dirty="0"/>
              <a:t> does.</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17</a:t>
            </a:fld>
            <a:endParaRPr lang="en-US"/>
          </a:p>
        </p:txBody>
      </p:sp>
    </p:spTree>
    <p:extLst>
      <p:ext uri="{BB962C8B-B14F-4D97-AF65-F5344CB8AC3E}">
        <p14:creationId xmlns:p14="http://schemas.microsoft.com/office/powerpoint/2010/main" val="38032958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Monero hides where the money is going to with stealth</a:t>
            </a:r>
            <a:r>
              <a:rPr lang="en-US" baseline="0" dirty="0"/>
              <a:t> addresses. Instead of sending money directly to an address, Monero is essentially locked in a container. Every account must search each of these containers to know which is for them, but only one account can open the container. Furthermore, no one else knows who the container is for. This is how stealth addresses work on a very basic level. Outside observers don’t even know these outputs from a single transaction go to one person. They could go to several people. In this example, the red ones go to the receiver, and the blue ones come back to the sender as change. This change can be used to break up large inputs (say they have 100 XMR but only want to send 10 XMR to someone. Then, they can send 90 XMR back as change).</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18</a:t>
            </a:fld>
            <a:endParaRPr lang="en-US"/>
          </a:p>
        </p:txBody>
      </p:sp>
    </p:spTree>
    <p:extLst>
      <p:ext uri="{BB962C8B-B14F-4D97-AF65-F5344CB8AC3E}">
        <p14:creationId xmlns:p14="http://schemas.microsoft.com/office/powerpoint/2010/main" val="3749995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for</a:t>
            </a:r>
            <a:r>
              <a:rPr lang="en-US" baseline="0" dirty="0"/>
              <a:t> any given transaction, Monero is sent from an ambiguous source, from which an unknown amount is committed and thus an unknown amount is sent, to an unknown receiver or set of receivers. As you can see, all information stored on the blockchain is obfuscated by mandate.</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19</a:t>
            </a:fld>
            <a:endParaRPr lang="en-US"/>
          </a:p>
        </p:txBody>
      </p:sp>
    </p:spTree>
    <p:extLst>
      <p:ext uri="{BB962C8B-B14F-4D97-AF65-F5344CB8AC3E}">
        <p14:creationId xmlns:p14="http://schemas.microsoft.com/office/powerpoint/2010/main" val="24205023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the Monero community is particularly</a:t>
            </a:r>
            <a:r>
              <a:rPr lang="en-US" baseline="0" dirty="0"/>
              <a:t> vocal about is the idea of mandatory privacy. We feel that all transactions must be private or else it doesn’t really matter. Before early 2016, only 1/3 of Monero transactions hid the origin of funds, which was not good for several reasons. The individual transaction is not private, and those who need privacy get less if fewer people use the privacy features. Now, it is impossible to send a transaction without hiding the origin of funds in the ring signature. Other coins claim to offer excellent privacy, but most fail in execution to provide privacy to any meaningful number of users.</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20</a:t>
            </a:fld>
            <a:endParaRPr lang="en-US"/>
          </a:p>
        </p:txBody>
      </p:sp>
    </p:spTree>
    <p:extLst>
      <p:ext uri="{BB962C8B-B14F-4D97-AF65-F5344CB8AC3E}">
        <p14:creationId xmlns:p14="http://schemas.microsoft.com/office/powerpoint/2010/main" val="1044071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a:t>
            </a:r>
            <a:r>
              <a:rPr lang="en-US" baseline="0" dirty="0"/>
              <a:t> by talking about centralized and decentralized systems. You are likely already familiar with both of these. As the names imply, a centralized system sends most traffic to a single point, while a decentralized system relies on several entities and several connections. For a centralized connection, imagine connecting to a website. You type the URL into the bar, and you create a direct connection between you and the website. If you share a file with someone over Google Drive, you upload a file to Google, and then the other party downloads from Google. With a decentralized system, all the participants connect to each other. There is no single entity that controls the swarm. Torrents are typically decentralized, and you will connect to several other peers to download and upload a file or folder. Centralized systems are typically more efficient since fewer connections are needed, and decentralized systems are typically more robust since it is harder to attack all peers instead of one centralized one.</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3</a:t>
            </a:fld>
            <a:endParaRPr lang="en-US"/>
          </a:p>
        </p:txBody>
      </p:sp>
    </p:spTree>
    <p:extLst>
      <p:ext uri="{BB962C8B-B14F-4D97-AF65-F5344CB8AC3E}">
        <p14:creationId xmlns:p14="http://schemas.microsoft.com/office/powerpoint/2010/main" val="10702770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the official</a:t>
            </a:r>
            <a:r>
              <a:rPr lang="en-US" baseline="0" dirty="0"/>
              <a:t> GUI currently looks like. It is available on a variety of platforms.</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22</a:t>
            </a:fld>
            <a:endParaRPr lang="en-US"/>
          </a:p>
        </p:txBody>
      </p:sp>
    </p:spTree>
    <p:extLst>
      <p:ext uri="{BB962C8B-B14F-4D97-AF65-F5344CB8AC3E}">
        <p14:creationId xmlns:p14="http://schemas.microsoft.com/office/powerpoint/2010/main" val="4106198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the upcoming </a:t>
            </a:r>
            <a:r>
              <a:rPr lang="en-US" dirty="0" err="1"/>
              <a:t>MyMonero</a:t>
            </a:r>
            <a:r>
              <a:rPr lang="en-US" dirty="0"/>
              <a:t> open-source lightweight wallet will look</a:t>
            </a:r>
            <a:r>
              <a:rPr lang="en-US" baseline="0" dirty="0"/>
              <a:t> like. It will allow users of Monero to connect to the network in a more sustainable way if they do not wish to run a full node.</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23</a:t>
            </a:fld>
            <a:endParaRPr lang="en-US"/>
          </a:p>
        </p:txBody>
      </p:sp>
    </p:spTree>
    <p:extLst>
      <p:ext uri="{BB962C8B-B14F-4D97-AF65-F5344CB8AC3E}">
        <p14:creationId xmlns:p14="http://schemas.microsoft.com/office/powerpoint/2010/main" val="71762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Monero can be optionally transparent if the</a:t>
            </a:r>
            <a:r>
              <a:rPr lang="en-US" baseline="0" dirty="0"/>
              <a:t> user wants it to be, while only revealing this information to the intended recipient, not the whole world. The Monero project uses this method, publishing the view key with the address on the official website. Now, people can see the amount that comes in from donations.</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24</a:t>
            </a:fld>
            <a:endParaRPr lang="en-US"/>
          </a:p>
        </p:txBody>
      </p:sp>
    </p:spTree>
    <p:extLst>
      <p:ext uri="{BB962C8B-B14F-4D97-AF65-F5344CB8AC3E}">
        <p14:creationId xmlns:p14="http://schemas.microsoft.com/office/powerpoint/2010/main" val="627166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decentralized systems. Two you likely have heard of are </a:t>
            </a:r>
            <a:r>
              <a:rPr lang="en-US" dirty="0" err="1"/>
              <a:t>BitTorrent</a:t>
            </a:r>
            <a:r>
              <a:rPr lang="en-US" dirty="0"/>
              <a:t> and Tor. The first shares files on</a:t>
            </a:r>
            <a:r>
              <a:rPr lang="en-US" baseline="0" dirty="0"/>
              <a:t> a decentralized network, and the second provides anonymous browsing through a series of nodes that can be run by anyone. Other projects you may not have heard of include Freenet, I2P, and </a:t>
            </a:r>
            <a:r>
              <a:rPr lang="en-US" baseline="0" dirty="0" err="1"/>
              <a:t>Tox</a:t>
            </a:r>
            <a:r>
              <a:rPr lang="en-US" baseline="0" dirty="0"/>
              <a:t>. Freenet attempts to provide internet services, I2P has its own P2P network for a variety of purposes, and </a:t>
            </a:r>
            <a:r>
              <a:rPr lang="en-US" baseline="0" dirty="0" err="1"/>
              <a:t>Tox</a:t>
            </a:r>
            <a:r>
              <a:rPr lang="en-US" baseline="0" dirty="0"/>
              <a:t> is best explained as a decentralized Skype. Bitcoin is also decentralized. The network is run on thousands of nodes worldwide, which can be run by anyone. No one needs to trust these nodes. Miners keep the network secure, and hundreds of thousands of machines worldwide compete against each other to create its own decentralized system. While there are always improvements to make these systems even more decentralized, it is important to realize that many services, especially those that aim to provide privacy, use decentralized networks to mitigate the trust needed to use a system. Decentralized services, therefore, are typically used to achieve 1) privacy, and/or 2) network robustness. Bitcoin is a great example of the second case, but not the first. We will discuss why later in this presentation.</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4</a:t>
            </a:fld>
            <a:endParaRPr lang="en-US"/>
          </a:p>
        </p:txBody>
      </p:sp>
    </p:spTree>
    <p:extLst>
      <p:ext uri="{BB962C8B-B14F-4D97-AF65-F5344CB8AC3E}">
        <p14:creationId xmlns:p14="http://schemas.microsoft.com/office/powerpoint/2010/main" val="194101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simple</a:t>
            </a:r>
            <a:r>
              <a:rPr lang="en-US" baseline="0" dirty="0"/>
              <a:t> terms, Bitcoin is a decentralized network, where a history of the transactions is stored on thousands of computers around the world. This history is called the blockchain. The blockchain is a chain of blocks. Each block contains the most recent transaction history. There is a new block every 10 minutes. People will ask miners to include their transactions in the next block, often with a fee. The network automatically adjusts so that a new block can be added by one miner at random approximately every 10 minutes. Once a transaction is included in a block, it has a confirmation. People who are very cautious wait for several confirmations, since it is significantly harder to reverse an old transaction than a new one.</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5</a:t>
            </a:fld>
            <a:endParaRPr lang="en-US"/>
          </a:p>
        </p:txBody>
      </p:sp>
    </p:spTree>
    <p:extLst>
      <p:ext uri="{BB962C8B-B14F-4D97-AF65-F5344CB8AC3E}">
        <p14:creationId xmlns:p14="http://schemas.microsoft.com/office/powerpoint/2010/main" val="3856601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Bitcoin</a:t>
            </a:r>
            <a:r>
              <a:rPr lang="en-US" baseline="0" dirty="0"/>
              <a:t> is not private! In fact, it is perhaps the most transparent money system ever made. Everyone in the world can see a history of the following:</a:t>
            </a:r>
          </a:p>
          <a:p>
            <a:endParaRPr lang="en-US" baseline="0" dirty="0"/>
          </a:p>
          <a:p>
            <a:pPr marL="235572" indent="-235572">
              <a:buAutoNum type="arabicPeriod"/>
            </a:pPr>
            <a:r>
              <a:rPr lang="en-US" baseline="0" dirty="0"/>
              <a:t>The amount of money in a wallet</a:t>
            </a:r>
          </a:p>
          <a:p>
            <a:pPr marL="235572" indent="-235572">
              <a:buAutoNum type="arabicPeriod"/>
            </a:pPr>
            <a:r>
              <a:rPr lang="en-US" baseline="0" dirty="0"/>
              <a:t>Where the Bitcoin came from</a:t>
            </a:r>
          </a:p>
          <a:p>
            <a:pPr marL="235572" indent="-235572">
              <a:buAutoNum type="arabicPeriod"/>
            </a:pPr>
            <a:r>
              <a:rPr lang="en-US" baseline="0" dirty="0"/>
              <a:t>Where the Bitcoin went</a:t>
            </a:r>
          </a:p>
          <a:p>
            <a:pPr marL="235572" indent="-235572">
              <a:buAutoNum type="arabicPeriod"/>
            </a:pPr>
            <a:endParaRPr lang="en-US" baseline="0" dirty="0"/>
          </a:p>
          <a:p>
            <a:r>
              <a:rPr lang="en-US" baseline="0" dirty="0"/>
              <a:t>This visualization shows the transfer of Bitcoin from large accounts to others. It is a visual representation of transfers of </a:t>
            </a:r>
            <a:r>
              <a:rPr lang="en-US" baseline="0"/>
              <a:t>Bitcoin.</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6</a:t>
            </a:fld>
            <a:endParaRPr lang="en-US"/>
          </a:p>
        </p:txBody>
      </p:sp>
    </p:spTree>
    <p:extLst>
      <p:ext uri="{BB962C8B-B14F-4D97-AF65-F5344CB8AC3E}">
        <p14:creationId xmlns:p14="http://schemas.microsoft.com/office/powerpoint/2010/main" val="1529626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people</a:t>
            </a:r>
            <a:r>
              <a:rPr lang="en-US" baseline="0" dirty="0"/>
              <a:t> started realizing that Bitcoin is not private, they tried adding things on top of Bitcoin so some people could have privacy. This is traditionally done with a Bitcoin mixing or </a:t>
            </a:r>
            <a:r>
              <a:rPr lang="en-US" baseline="0" dirty="0" err="1"/>
              <a:t>CoinJoin</a:t>
            </a:r>
            <a:r>
              <a:rPr lang="en-US" baseline="0" dirty="0"/>
              <a:t> approach. Several people take their Bitcoin and send it to a centralized server. This centralized server then gives a random Bitcoin from among those received back to the users. Ideally, this could provide some </a:t>
            </a:r>
            <a:r>
              <a:rPr lang="en-US" baseline="0" dirty="0" err="1"/>
              <a:t>untraceability</a:t>
            </a:r>
            <a:r>
              <a:rPr lang="en-US" baseline="0" dirty="0"/>
              <a:t>, since the origin of the received funds is ambiguous. However, there are several fundamental issues with this type of approach.</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7</a:t>
            </a:fld>
            <a:endParaRPr lang="en-US"/>
          </a:p>
        </p:txBody>
      </p:sp>
    </p:spTree>
    <p:extLst>
      <p:ext uri="{BB962C8B-B14F-4D97-AF65-F5344CB8AC3E}">
        <p14:creationId xmlns:p14="http://schemas.microsoft.com/office/powerpoint/2010/main" val="1337057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vast majority of people who use an optional system that costs extra which you need to go out of your way to use are people who have tainted coins. Tainted coins are coins that are known to previously be used for illicit purposes. An insignificant number of people pay money to mix clean coins. Thus, mixers do not work very well at providing plausible deniability. Instead, they make you stand out, since it makes it look like you are doing something wrong. Mixing itself is a shady act.</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8</a:t>
            </a:fld>
            <a:endParaRPr lang="en-US"/>
          </a:p>
        </p:txBody>
      </p:sp>
    </p:spTree>
    <p:extLst>
      <p:ext uri="{BB962C8B-B14F-4D97-AF65-F5344CB8AC3E}">
        <p14:creationId xmlns:p14="http://schemas.microsoft.com/office/powerpoint/2010/main" val="2347883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a:t>
            </a:r>
            <a:r>
              <a:rPr lang="en-US" baseline="0" dirty="0"/>
              <a:t> you add a level of trust to the system. While Bitcoin is trustless, you need to trust the mixer you use with </a:t>
            </a:r>
            <a:r>
              <a:rPr lang="en-US" baseline="0" dirty="0" err="1"/>
              <a:t>CoinJoin</a:t>
            </a:r>
            <a:r>
              <a:rPr lang="en-US" baseline="0" dirty="0"/>
              <a:t>. They may choose to keep a history of the transaction information, and the people who use the service will never know. People must trust that the mixer does not act maliciously, which is a systemic risk with mixing services. In an ideal private system, you should not have to trust anyone else with your privacy.</a:t>
            </a:r>
          </a:p>
          <a:p>
            <a:endParaRPr lang="en-US" baseline="0" dirty="0"/>
          </a:p>
          <a:p>
            <a:r>
              <a:rPr lang="en-US" baseline="0" dirty="0"/>
              <a:t>Finally, from a convenience perspective, it takes a long time to mix coins, since you need to wait for other participants to mix with. If you plan to mix a large number of coins several times, it can take days or weeks. Few users will go through this effort.</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9</a:t>
            </a:fld>
            <a:endParaRPr lang="en-US"/>
          </a:p>
        </p:txBody>
      </p:sp>
    </p:spTree>
    <p:extLst>
      <p:ext uri="{BB962C8B-B14F-4D97-AF65-F5344CB8AC3E}">
        <p14:creationId xmlns:p14="http://schemas.microsoft.com/office/powerpoint/2010/main" val="792444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Monero is different from a mixing service. It uses three technologies and a work-in-progress fourth technology to provide trustless privacy for all transactions.</a:t>
            </a:r>
            <a:r>
              <a:rPr lang="en-US" baseline="0" dirty="0"/>
              <a:t> These technologies work together to protect different parts of a transaction. The sender is hidden with ring signatures. The amount is hidden with ring confidential transactions, or </a:t>
            </a:r>
            <a:r>
              <a:rPr lang="en-US" baseline="0" dirty="0" err="1"/>
              <a:t>RingCT</a:t>
            </a:r>
            <a:r>
              <a:rPr lang="en-US" baseline="0" dirty="0"/>
              <a:t>. The transaction broadcast is not currently hidden without extra steps, but Monero is working on </a:t>
            </a:r>
            <a:r>
              <a:rPr lang="en-US" baseline="0" dirty="0" err="1"/>
              <a:t>Kovri</a:t>
            </a:r>
            <a:r>
              <a:rPr lang="en-US" baseline="0" dirty="0"/>
              <a:t>, an I2P router, to hide this with no additional effort. The receiver is hidden with stealth addresses. All of these technologies will be addressed in this presentation.</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10</a:t>
            </a:fld>
            <a:endParaRPr lang="en-US"/>
          </a:p>
        </p:txBody>
      </p:sp>
    </p:spTree>
    <p:extLst>
      <p:ext uri="{BB962C8B-B14F-4D97-AF65-F5344CB8AC3E}">
        <p14:creationId xmlns:p14="http://schemas.microsoft.com/office/powerpoint/2010/main" val="1226102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B550D69-2D75-4E9D-8483-2D90E25ADD06}" type="datetimeFigureOut">
              <a:rPr lang="en-US" smtClean="0"/>
              <a:t>8/17/2017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430753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550D69-2D75-4E9D-8483-2D90E25ADD06}" type="datetimeFigureOut">
              <a:rPr lang="en-US" smtClean="0"/>
              <a:t>8/17/2017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3566982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550D69-2D75-4E9D-8483-2D90E25ADD06}" type="datetimeFigureOut">
              <a:rPr lang="en-US" smtClean="0"/>
              <a:t>8/17/2017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4175800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550D69-2D75-4E9D-8483-2D90E25ADD06}" type="datetimeFigureOut">
              <a:rPr lang="en-US" smtClean="0"/>
              <a:t>8/17/2017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1454076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B550D69-2D75-4E9D-8483-2D90E25ADD06}" type="datetimeFigureOut">
              <a:rPr lang="en-US" smtClean="0"/>
              <a:t>8/17/2017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2257551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B550D69-2D75-4E9D-8483-2D90E25ADD06}" type="datetimeFigureOut">
              <a:rPr lang="en-US" smtClean="0"/>
              <a:t>8/17/2017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2566842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B550D69-2D75-4E9D-8483-2D90E25ADD06}" type="datetimeFigureOut">
              <a:rPr lang="en-US" smtClean="0"/>
              <a:t>8/17/2017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2827845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B550D69-2D75-4E9D-8483-2D90E25ADD06}" type="datetimeFigureOut">
              <a:rPr lang="en-US" smtClean="0"/>
              <a:t>8/17/2017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902718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550D69-2D75-4E9D-8483-2D90E25ADD06}" type="datetimeFigureOut">
              <a:rPr lang="en-US" smtClean="0"/>
              <a:t>8/17/2017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2980742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B550D69-2D75-4E9D-8483-2D90E25ADD06}" type="datetimeFigureOut">
              <a:rPr lang="en-US" smtClean="0"/>
              <a:t>8/17/2017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1249787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B550D69-2D75-4E9D-8483-2D90E25ADD06}" type="datetimeFigureOut">
              <a:rPr lang="en-US" smtClean="0"/>
              <a:t>8/17/2017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3854032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550D69-2D75-4E9D-8483-2D90E25ADD06}" type="datetimeFigureOut">
              <a:rPr lang="en-US" smtClean="0"/>
              <a:t>8/17/2017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EB677A-9815-4E21-80DB-C7D40CDDB4AE}" type="slidenum">
              <a:rPr lang="en-US" smtClean="0"/>
              <a:t>‹#›</a:t>
            </a:fld>
            <a:endParaRPr lang="en-US"/>
          </a:p>
        </p:txBody>
      </p:sp>
    </p:spTree>
    <p:extLst>
      <p:ext uri="{BB962C8B-B14F-4D97-AF65-F5344CB8AC3E}">
        <p14:creationId xmlns:p14="http://schemas.microsoft.com/office/powerpoint/2010/main" val="23782063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2.emf"/><Relationship Id="rId4" Type="http://schemas.openxmlformats.org/officeDocument/2006/relationships/image" Target="../media/image21.emf"/></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jpe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5.png"/><Relationship Id="rId5" Type="http://schemas.microsoft.com/office/2007/relationships/hdphoto" Target="../media/hdphoto2.wdp"/><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emf"/><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026" name="Picture 2" descr="https://www.worldmapsonline.com/images/murals/satellite_image/world_topography_bathymetry_mural_lg.jpg"/>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8055" r="3054"/>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p:cNvSpPr/>
          <p:nvPr/>
        </p:nvSpPr>
        <p:spPr>
          <a:xfrm>
            <a:off x="3697705" y="2270161"/>
            <a:ext cx="4796590" cy="1680412"/>
          </a:xfrm>
          <a:prstGeom prst="round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Image result for monero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5475" y="2198597"/>
            <a:ext cx="3501749" cy="184425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821659" y="1721543"/>
            <a:ext cx="4548681" cy="477054"/>
          </a:xfrm>
          <a:prstGeom prst="rect">
            <a:avLst/>
          </a:prstGeom>
          <a:noFill/>
        </p:spPr>
        <p:txBody>
          <a:bodyPr wrap="none" rtlCol="0">
            <a:spAutoFit/>
          </a:bodyPr>
          <a:lstStyle/>
          <a:p>
            <a:pPr algn="ctr"/>
            <a:r>
              <a:rPr lang="en-US" sz="2500" spc="200" dirty="0">
                <a:solidFill>
                  <a:schemeClr val="bg1">
                    <a:lumMod val="95000"/>
                  </a:schemeClr>
                </a:solidFill>
              </a:rPr>
              <a:t>SAFE MONEY FOR EVERYONE</a:t>
            </a:r>
          </a:p>
        </p:txBody>
      </p:sp>
    </p:spTree>
    <p:extLst>
      <p:ext uri="{BB962C8B-B14F-4D97-AF65-F5344CB8AC3E}">
        <p14:creationId xmlns:p14="http://schemas.microsoft.com/office/powerpoint/2010/main" val="1374766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Down Arrow 54"/>
          <p:cNvSpPr/>
          <p:nvPr/>
        </p:nvSpPr>
        <p:spPr>
          <a:xfrm>
            <a:off x="9909352" y="2174306"/>
            <a:ext cx="1375611" cy="3536683"/>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Down Arrow 52"/>
          <p:cNvSpPr/>
          <p:nvPr/>
        </p:nvSpPr>
        <p:spPr>
          <a:xfrm>
            <a:off x="6828953" y="2391271"/>
            <a:ext cx="1375611" cy="3319718"/>
          </a:xfrm>
          <a:prstGeom prst="downArrow">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54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Down Arrow 44"/>
          <p:cNvSpPr/>
          <p:nvPr/>
        </p:nvSpPr>
        <p:spPr>
          <a:xfrm>
            <a:off x="3769306" y="2168524"/>
            <a:ext cx="1375611" cy="3542465"/>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2006045" y="2786648"/>
            <a:ext cx="8247646" cy="1796716"/>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own Arrow 2"/>
          <p:cNvSpPr/>
          <p:nvPr/>
        </p:nvSpPr>
        <p:spPr>
          <a:xfrm>
            <a:off x="838200" y="2174306"/>
            <a:ext cx="1375611" cy="3536683"/>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9436027" y="2536820"/>
            <a:ext cx="2326105" cy="232610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6371998" y="2540107"/>
            <a:ext cx="2326105" cy="232610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3335003" y="2622400"/>
            <a:ext cx="2326105" cy="232610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369505" y="2622401"/>
            <a:ext cx="2326105" cy="232610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t>The Monero Difference</a:t>
            </a:r>
          </a:p>
        </p:txBody>
      </p:sp>
      <p:grpSp>
        <p:nvGrpSpPr>
          <p:cNvPr id="23" name="Group 22"/>
          <p:cNvGrpSpPr/>
          <p:nvPr/>
        </p:nvGrpSpPr>
        <p:grpSpPr>
          <a:xfrm>
            <a:off x="1180398" y="3152695"/>
            <a:ext cx="690776" cy="1198538"/>
            <a:chOff x="1106012" y="2591221"/>
            <a:chExt cx="690776" cy="1198538"/>
          </a:xfrm>
          <a:solidFill>
            <a:schemeClr val="tx2">
              <a:lumMod val="75000"/>
            </a:schemeClr>
          </a:solidFill>
        </p:grpSpPr>
        <p:sp>
          <p:nvSpPr>
            <p:cNvPr id="19" name="Oval 18"/>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elay 19"/>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10253691" y="3152695"/>
            <a:ext cx="690776" cy="1198538"/>
            <a:chOff x="1106012" y="2591221"/>
            <a:chExt cx="690776" cy="1198538"/>
          </a:xfrm>
          <a:solidFill>
            <a:schemeClr val="tx2">
              <a:lumMod val="75000"/>
            </a:schemeClr>
          </a:solidFill>
        </p:grpSpPr>
        <p:sp>
          <p:nvSpPr>
            <p:cNvPr id="25" name="Oval 24"/>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Delay 25"/>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TextBox 26"/>
          <p:cNvSpPr txBox="1"/>
          <p:nvPr/>
        </p:nvSpPr>
        <p:spPr>
          <a:xfrm>
            <a:off x="1059952" y="1747831"/>
            <a:ext cx="946093" cy="369332"/>
          </a:xfrm>
          <a:prstGeom prst="rect">
            <a:avLst/>
          </a:prstGeom>
          <a:noFill/>
        </p:spPr>
        <p:txBody>
          <a:bodyPr wrap="none" rtlCol="0">
            <a:spAutoFit/>
          </a:bodyPr>
          <a:lstStyle/>
          <a:p>
            <a:r>
              <a:rPr lang="en-US" b="1" dirty="0"/>
              <a:t>SENDER</a:t>
            </a:r>
          </a:p>
        </p:txBody>
      </p:sp>
      <p:sp>
        <p:nvSpPr>
          <p:cNvPr id="28" name="TextBox 27"/>
          <p:cNvSpPr txBox="1"/>
          <p:nvPr/>
        </p:nvSpPr>
        <p:spPr>
          <a:xfrm>
            <a:off x="10050789" y="1747831"/>
            <a:ext cx="1096582" cy="369332"/>
          </a:xfrm>
          <a:prstGeom prst="rect">
            <a:avLst/>
          </a:prstGeom>
          <a:noFill/>
        </p:spPr>
        <p:txBody>
          <a:bodyPr wrap="none" rtlCol="0">
            <a:spAutoFit/>
          </a:bodyPr>
          <a:lstStyle/>
          <a:p>
            <a:r>
              <a:rPr lang="en-US" b="1" dirty="0"/>
              <a:t>RECEIVER</a:t>
            </a:r>
          </a:p>
        </p:txBody>
      </p:sp>
      <p:sp>
        <p:nvSpPr>
          <p:cNvPr id="38" name="TextBox 37"/>
          <p:cNvSpPr txBox="1"/>
          <p:nvPr/>
        </p:nvSpPr>
        <p:spPr>
          <a:xfrm>
            <a:off x="854243" y="5768132"/>
            <a:ext cx="1389098" cy="646331"/>
          </a:xfrm>
          <a:prstGeom prst="rect">
            <a:avLst/>
          </a:prstGeom>
          <a:noFill/>
        </p:spPr>
        <p:txBody>
          <a:bodyPr wrap="none" rtlCol="0">
            <a:spAutoFit/>
          </a:bodyPr>
          <a:lstStyle/>
          <a:p>
            <a:pPr algn="ctr"/>
            <a:r>
              <a:rPr lang="en-US" b="1" dirty="0"/>
              <a:t>RING</a:t>
            </a:r>
          </a:p>
          <a:p>
            <a:pPr algn="ctr"/>
            <a:r>
              <a:rPr lang="en-US" b="1" dirty="0"/>
              <a:t>SIGNATURES</a:t>
            </a:r>
          </a:p>
        </p:txBody>
      </p:sp>
      <p:sp>
        <p:nvSpPr>
          <p:cNvPr id="56" name="TextBox 55"/>
          <p:cNvSpPr txBox="1"/>
          <p:nvPr/>
        </p:nvSpPr>
        <p:spPr>
          <a:xfrm>
            <a:off x="9973614" y="5768132"/>
            <a:ext cx="1292662" cy="646331"/>
          </a:xfrm>
          <a:prstGeom prst="rect">
            <a:avLst/>
          </a:prstGeom>
          <a:noFill/>
        </p:spPr>
        <p:txBody>
          <a:bodyPr wrap="none" rtlCol="0">
            <a:spAutoFit/>
          </a:bodyPr>
          <a:lstStyle/>
          <a:p>
            <a:pPr algn="ctr"/>
            <a:r>
              <a:rPr lang="en-US" b="1" dirty="0"/>
              <a:t>STEALTH</a:t>
            </a:r>
          </a:p>
          <a:p>
            <a:pPr algn="ctr"/>
            <a:r>
              <a:rPr lang="en-US" b="1" dirty="0"/>
              <a:t>ADDRESSES</a:t>
            </a:r>
          </a:p>
        </p:txBody>
      </p:sp>
      <p:grpSp>
        <p:nvGrpSpPr>
          <p:cNvPr id="57" name="Group 56"/>
          <p:cNvGrpSpPr/>
          <p:nvPr/>
        </p:nvGrpSpPr>
        <p:grpSpPr>
          <a:xfrm>
            <a:off x="6687631" y="3166447"/>
            <a:ext cx="1694836" cy="1037118"/>
            <a:chOff x="2971740" y="5398870"/>
            <a:chExt cx="1694836" cy="1037118"/>
          </a:xfrm>
          <a:solidFill>
            <a:schemeClr val="tx2">
              <a:lumMod val="75000"/>
            </a:schemeClr>
          </a:solidFill>
        </p:grpSpPr>
        <p:sp>
          <p:nvSpPr>
            <p:cNvPr id="58" name="Oval 57"/>
            <p:cNvSpPr/>
            <p:nvPr/>
          </p:nvSpPr>
          <p:spPr>
            <a:xfrm>
              <a:off x="3362976" y="6147230"/>
              <a:ext cx="288758" cy="28875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3801978" y="5398870"/>
              <a:ext cx="288758" cy="28875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3979159" y="6024513"/>
              <a:ext cx="288758" cy="28875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4377818" y="5672775"/>
              <a:ext cx="288758" cy="28875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rot="20036159">
              <a:off x="3266441" y="5614519"/>
              <a:ext cx="82296" cy="6209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rot="15970832">
              <a:off x="3490151" y="5243426"/>
              <a:ext cx="82296" cy="6353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rot="20795181">
              <a:off x="4000222" y="5595126"/>
              <a:ext cx="82296" cy="495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rot="13666799">
              <a:off x="4289260" y="5832331"/>
              <a:ext cx="82296" cy="3148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rot="17778814">
              <a:off x="4199650" y="5445530"/>
              <a:ext cx="82296" cy="4345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rot="15428033">
              <a:off x="3760830" y="6001251"/>
              <a:ext cx="82296" cy="4856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2971740" y="5442096"/>
              <a:ext cx="288758" cy="28875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9" name="TextBox 68"/>
          <p:cNvSpPr txBox="1"/>
          <p:nvPr/>
        </p:nvSpPr>
        <p:spPr>
          <a:xfrm>
            <a:off x="3945281" y="1744940"/>
            <a:ext cx="1098379" cy="369332"/>
          </a:xfrm>
          <a:prstGeom prst="rect">
            <a:avLst/>
          </a:prstGeom>
          <a:noFill/>
        </p:spPr>
        <p:txBody>
          <a:bodyPr wrap="none" rtlCol="0">
            <a:spAutoFit/>
          </a:bodyPr>
          <a:lstStyle/>
          <a:p>
            <a:pPr algn="ctr"/>
            <a:r>
              <a:rPr lang="en-US" b="1" dirty="0"/>
              <a:t>AMOUNT</a:t>
            </a:r>
          </a:p>
        </p:txBody>
      </p:sp>
      <p:sp>
        <p:nvSpPr>
          <p:cNvPr id="70" name="TextBox 69"/>
          <p:cNvSpPr txBox="1"/>
          <p:nvPr/>
        </p:nvSpPr>
        <p:spPr>
          <a:xfrm>
            <a:off x="6750800" y="1747831"/>
            <a:ext cx="1568506" cy="646331"/>
          </a:xfrm>
          <a:prstGeom prst="rect">
            <a:avLst/>
          </a:prstGeom>
          <a:noFill/>
        </p:spPr>
        <p:txBody>
          <a:bodyPr wrap="none" rtlCol="0">
            <a:spAutoFit/>
          </a:bodyPr>
          <a:lstStyle/>
          <a:p>
            <a:pPr algn="ctr"/>
            <a:r>
              <a:rPr lang="en-US" b="1" dirty="0"/>
              <a:t>TRANSACTION</a:t>
            </a:r>
          </a:p>
          <a:p>
            <a:pPr algn="ctr"/>
            <a:r>
              <a:rPr lang="en-US" b="1" dirty="0"/>
              <a:t>BROADCAST</a:t>
            </a:r>
          </a:p>
        </p:txBody>
      </p:sp>
      <p:sp>
        <p:nvSpPr>
          <p:cNvPr id="71" name="TextBox 70"/>
          <p:cNvSpPr txBox="1"/>
          <p:nvPr/>
        </p:nvSpPr>
        <p:spPr>
          <a:xfrm>
            <a:off x="3907744" y="2840291"/>
            <a:ext cx="1168910" cy="1569660"/>
          </a:xfrm>
          <a:prstGeom prst="rect">
            <a:avLst/>
          </a:prstGeom>
          <a:noFill/>
        </p:spPr>
        <p:txBody>
          <a:bodyPr wrap="none" rtlCol="0">
            <a:spAutoFit/>
          </a:bodyPr>
          <a:lstStyle/>
          <a:p>
            <a:r>
              <a:rPr lang="en-US" sz="9600" dirty="0">
                <a:solidFill>
                  <a:srgbClr val="333F50"/>
                </a:solidFill>
              </a:rPr>
              <a:t>ɱ</a:t>
            </a:r>
          </a:p>
        </p:txBody>
      </p:sp>
      <p:sp>
        <p:nvSpPr>
          <p:cNvPr id="72" name="TextBox 71"/>
          <p:cNvSpPr txBox="1"/>
          <p:nvPr/>
        </p:nvSpPr>
        <p:spPr>
          <a:xfrm>
            <a:off x="6803128" y="5768132"/>
            <a:ext cx="1472839" cy="646331"/>
          </a:xfrm>
          <a:prstGeom prst="rect">
            <a:avLst/>
          </a:prstGeom>
          <a:noFill/>
        </p:spPr>
        <p:txBody>
          <a:bodyPr wrap="none" rtlCol="0">
            <a:spAutoFit/>
          </a:bodyPr>
          <a:lstStyle/>
          <a:p>
            <a:pPr algn="ctr"/>
            <a:r>
              <a:rPr lang="en-US" b="1" dirty="0"/>
              <a:t>KOVRI</a:t>
            </a:r>
          </a:p>
          <a:p>
            <a:pPr algn="ctr"/>
            <a:r>
              <a:rPr lang="en-US" b="1" dirty="0"/>
              <a:t>(I2P ROUTER)</a:t>
            </a:r>
          </a:p>
        </p:txBody>
      </p:sp>
      <p:sp>
        <p:nvSpPr>
          <p:cNvPr id="73" name="TextBox 72"/>
          <p:cNvSpPr txBox="1"/>
          <p:nvPr/>
        </p:nvSpPr>
        <p:spPr>
          <a:xfrm>
            <a:off x="3209360" y="5768132"/>
            <a:ext cx="2541081" cy="646331"/>
          </a:xfrm>
          <a:prstGeom prst="rect">
            <a:avLst/>
          </a:prstGeom>
          <a:noFill/>
        </p:spPr>
        <p:txBody>
          <a:bodyPr wrap="none" rtlCol="0">
            <a:spAutoFit/>
          </a:bodyPr>
          <a:lstStyle/>
          <a:p>
            <a:pPr algn="ctr"/>
            <a:r>
              <a:rPr lang="en-US" b="1" dirty="0"/>
              <a:t>RING CONFIDENTIAL</a:t>
            </a:r>
          </a:p>
          <a:p>
            <a:pPr algn="ctr"/>
            <a:r>
              <a:rPr lang="en-US" b="1" dirty="0"/>
              <a:t>TRANSACTIONS (R</a:t>
            </a:r>
            <a:r>
              <a:rPr lang="en-US" sz="1500" b="1" dirty="0"/>
              <a:t>ING</a:t>
            </a:r>
            <a:r>
              <a:rPr lang="en-US" b="1" dirty="0"/>
              <a:t>CT)</a:t>
            </a:r>
          </a:p>
        </p:txBody>
      </p:sp>
    </p:spTree>
    <p:extLst>
      <p:ext uri="{BB962C8B-B14F-4D97-AF65-F5344CB8AC3E}">
        <p14:creationId xmlns:p14="http://schemas.microsoft.com/office/powerpoint/2010/main" val="3132634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6" presetClass="entr" presetSubtype="32"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circle(out)">
                                      <p:cBhvr>
                                        <p:cTn id="11" dur="500"/>
                                        <p:tgtEl>
                                          <p:spTgt spid="47"/>
                                        </p:tgtEl>
                                      </p:cBhvr>
                                    </p:animEffect>
                                  </p:childTnLst>
                                </p:cTn>
                              </p:par>
                              <p:par>
                                <p:cTn id="12" presetID="6" presetClass="entr" presetSubtype="32" fill="hold" grpId="0" nodeType="with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circle(out)">
                                      <p:cBhvr>
                                        <p:cTn id="14" dur="500"/>
                                        <p:tgtEl>
                                          <p:spTgt spid="48"/>
                                        </p:tgtEl>
                                      </p:cBhvr>
                                    </p:animEffect>
                                  </p:childTnLst>
                                </p:cTn>
                              </p:par>
                              <p:par>
                                <p:cTn id="15" presetID="6" presetClass="entr" presetSubtype="32"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circle(out)">
                                      <p:cBhvr>
                                        <p:cTn id="17" dur="500"/>
                                        <p:tgtEl>
                                          <p:spTgt spid="49"/>
                                        </p:tgtEl>
                                      </p:cBhvr>
                                    </p:animEffect>
                                  </p:childTnLst>
                                </p:cTn>
                              </p:par>
                              <p:par>
                                <p:cTn id="18" presetID="6" presetClass="entr" presetSubtype="32" fill="hold" grpId="0" nodeType="with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circle(out)">
                                      <p:cBhvr>
                                        <p:cTn id="20" dur="500"/>
                                        <p:tgtEl>
                                          <p:spTgt spid="50"/>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childTnLst>
                                </p:cTn>
                              </p:par>
                              <p:par>
                                <p:cTn id="28" presetID="10" presetClass="entr" presetSubtype="0" fill="hold"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par>
                                <p:cTn id="31" presetID="10"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9"/>
                                        </p:tgtEl>
                                        <p:attrNameLst>
                                          <p:attrName>style.visibility</p:attrName>
                                        </p:attrNameLst>
                                      </p:cBhvr>
                                      <p:to>
                                        <p:strVal val="visible"/>
                                      </p:to>
                                    </p:set>
                                    <p:animEffect transition="in" filter="fade">
                                      <p:cBhvr>
                                        <p:cTn id="39" dur="500"/>
                                        <p:tgtEl>
                                          <p:spTgt spid="6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0"/>
                                        </p:tgtEl>
                                        <p:attrNameLst>
                                          <p:attrName>style.visibility</p:attrName>
                                        </p:attrNameLst>
                                      </p:cBhvr>
                                      <p:to>
                                        <p:strVal val="visible"/>
                                      </p:to>
                                    </p:set>
                                    <p:animEffect transition="in" filter="fade">
                                      <p:cBhvr>
                                        <p:cTn id="42" dur="500"/>
                                        <p:tgtEl>
                                          <p:spTgt spid="7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childTnLst>
                          </p:cTn>
                        </p:par>
                        <p:par>
                          <p:cTn id="46" fill="hold">
                            <p:stCondLst>
                              <p:cond delay="1500"/>
                            </p:stCondLst>
                            <p:childTnLst>
                              <p:par>
                                <p:cTn id="47" presetID="22" presetClass="entr" presetSubtype="8" fill="hold" grpId="0" nodeType="after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wipe(left)">
                                      <p:cBhvr>
                                        <p:cTn id="49" dur="500"/>
                                        <p:tgtEl>
                                          <p:spTgt spid="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grpId="0" nodeType="click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wipe(up)">
                                      <p:cBhvr>
                                        <p:cTn id="54" dur="500"/>
                                        <p:tgtEl>
                                          <p:spTgt spid="3"/>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grpId="0"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wipe(up)">
                                      <p:cBhvr>
                                        <p:cTn id="63" dur="500"/>
                                        <p:tgtEl>
                                          <p:spTgt spid="45"/>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73"/>
                                        </p:tgtEl>
                                        <p:attrNameLst>
                                          <p:attrName>style.visibility</p:attrName>
                                        </p:attrNameLst>
                                      </p:cBhvr>
                                      <p:to>
                                        <p:strVal val="visible"/>
                                      </p:to>
                                    </p:set>
                                    <p:animEffect transition="in" filter="fade">
                                      <p:cBhvr>
                                        <p:cTn id="67" dur="500"/>
                                        <p:tgtEl>
                                          <p:spTgt spid="7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wipe(up)">
                                      <p:cBhvr>
                                        <p:cTn id="72" dur="500"/>
                                        <p:tgtEl>
                                          <p:spTgt spid="53"/>
                                        </p:tgtEl>
                                      </p:cBhvr>
                                    </p:animEffect>
                                  </p:childTnLst>
                                </p:cTn>
                              </p:par>
                            </p:childTnLst>
                          </p:cTn>
                        </p:par>
                        <p:par>
                          <p:cTn id="73" fill="hold">
                            <p:stCondLst>
                              <p:cond delay="500"/>
                            </p:stCondLst>
                            <p:childTnLst>
                              <p:par>
                                <p:cTn id="74" presetID="10" presetClass="entr" presetSubtype="0" fill="hold" grpId="0" nodeType="afterEffect">
                                  <p:stCondLst>
                                    <p:cond delay="0"/>
                                  </p:stCondLst>
                                  <p:childTnLst>
                                    <p:set>
                                      <p:cBhvr>
                                        <p:cTn id="75" dur="1" fill="hold">
                                          <p:stCondLst>
                                            <p:cond delay="0"/>
                                          </p:stCondLst>
                                        </p:cTn>
                                        <p:tgtEl>
                                          <p:spTgt spid="72"/>
                                        </p:tgtEl>
                                        <p:attrNameLst>
                                          <p:attrName>style.visibility</p:attrName>
                                        </p:attrNameLst>
                                      </p:cBhvr>
                                      <p:to>
                                        <p:strVal val="visible"/>
                                      </p:to>
                                    </p:set>
                                    <p:animEffect transition="in" filter="fade">
                                      <p:cBhvr>
                                        <p:cTn id="76" dur="500"/>
                                        <p:tgtEl>
                                          <p:spTgt spid="72"/>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grpId="0" nodeType="clickEffect">
                                  <p:stCondLst>
                                    <p:cond delay="0"/>
                                  </p:stCondLst>
                                  <p:childTnLst>
                                    <p:set>
                                      <p:cBhvr>
                                        <p:cTn id="80" dur="1" fill="hold">
                                          <p:stCondLst>
                                            <p:cond delay="0"/>
                                          </p:stCondLst>
                                        </p:cTn>
                                        <p:tgtEl>
                                          <p:spTgt spid="55"/>
                                        </p:tgtEl>
                                        <p:attrNameLst>
                                          <p:attrName>style.visibility</p:attrName>
                                        </p:attrNameLst>
                                      </p:cBhvr>
                                      <p:to>
                                        <p:strVal val="visible"/>
                                      </p:to>
                                    </p:set>
                                    <p:animEffect transition="in" filter="wipe(up)">
                                      <p:cBhvr>
                                        <p:cTn id="81" dur="500"/>
                                        <p:tgtEl>
                                          <p:spTgt spid="55"/>
                                        </p:tgtEl>
                                      </p:cBhvr>
                                    </p:animEffect>
                                  </p:childTnLst>
                                </p:cTn>
                              </p:par>
                            </p:childTnLst>
                          </p:cTn>
                        </p:par>
                        <p:par>
                          <p:cTn id="82" fill="hold">
                            <p:stCondLst>
                              <p:cond delay="500"/>
                            </p:stCondLst>
                            <p:childTnLst>
                              <p:par>
                                <p:cTn id="83" presetID="10" presetClass="entr" presetSubtype="0" fill="hold" grpId="0" nodeType="afterEffect">
                                  <p:stCondLst>
                                    <p:cond delay="0"/>
                                  </p:stCondLst>
                                  <p:childTnLst>
                                    <p:set>
                                      <p:cBhvr>
                                        <p:cTn id="84" dur="1" fill="hold">
                                          <p:stCondLst>
                                            <p:cond delay="0"/>
                                          </p:stCondLst>
                                        </p:cTn>
                                        <p:tgtEl>
                                          <p:spTgt spid="56"/>
                                        </p:tgtEl>
                                        <p:attrNameLst>
                                          <p:attrName>style.visibility</p:attrName>
                                        </p:attrNameLst>
                                      </p:cBhvr>
                                      <p:to>
                                        <p:strVal val="visible"/>
                                      </p:to>
                                    </p:set>
                                    <p:animEffect transition="in" filter="fade">
                                      <p:cBhvr>
                                        <p:cTn id="8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3" grpId="0" animBg="1"/>
      <p:bldP spid="45" grpId="0" animBg="1"/>
      <p:bldP spid="6" grpId="0" animBg="1"/>
      <p:bldP spid="3" grpId="0" animBg="1"/>
      <p:bldP spid="50" grpId="0" animBg="1"/>
      <p:bldP spid="49" grpId="0" animBg="1"/>
      <p:bldP spid="48" grpId="0" animBg="1"/>
      <p:bldP spid="47" grpId="0" animBg="1"/>
      <p:bldP spid="2" grpId="0"/>
      <p:bldP spid="27" grpId="0"/>
      <p:bldP spid="28" grpId="0"/>
      <p:bldP spid="38" grpId="0"/>
      <p:bldP spid="56" grpId="0"/>
      <p:bldP spid="69" grpId="0"/>
      <p:bldP spid="70" grpId="0"/>
      <p:bldP spid="71" grpId="0"/>
      <p:bldP spid="72" grpId="0"/>
      <p:bldP spid="7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Ring Signatures &amp; </a:t>
            </a:r>
            <a:r>
              <a:rPr lang="en-US" b="1" dirty="0" err="1"/>
              <a:t>RingCT</a:t>
            </a:r>
            <a:endParaRPr lang="en-US" b="1" dirty="0"/>
          </a:p>
        </p:txBody>
      </p:sp>
      <p:grpSp>
        <p:nvGrpSpPr>
          <p:cNvPr id="4" name="Group 3"/>
          <p:cNvGrpSpPr/>
          <p:nvPr/>
        </p:nvGrpSpPr>
        <p:grpSpPr>
          <a:xfrm>
            <a:off x="662608" y="1552772"/>
            <a:ext cx="10866783" cy="5035826"/>
            <a:chOff x="662608" y="1552772"/>
            <a:chExt cx="10866783" cy="5035826"/>
          </a:xfrm>
        </p:grpSpPr>
        <p:sp>
          <p:nvSpPr>
            <p:cNvPr id="3" name="Rectangle: Rounded Corners 2"/>
            <p:cNvSpPr/>
            <p:nvPr/>
          </p:nvSpPr>
          <p:spPr>
            <a:xfrm>
              <a:off x="662608" y="1552772"/>
              <a:ext cx="10866783" cy="5035826"/>
            </a:xfrm>
            <a:prstGeom prst="roundRect">
              <a:avLst>
                <a:gd name="adj" fmla="val 3509"/>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5645247" y="1798599"/>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 (</a:t>
              </a:r>
              <a:r>
                <a:rPr lang="en-US" dirty="0" err="1">
                  <a:solidFill>
                    <a:schemeClr val="tx1"/>
                  </a:solidFill>
                </a:rPr>
                <a:t>Tx</a:t>
              </a:r>
              <a:r>
                <a:rPr lang="en-US" dirty="0">
                  <a:solidFill>
                    <a:schemeClr val="tx1"/>
                  </a:solidFill>
                </a:rPr>
                <a:t> ID hng6iwfumwf8)</a:t>
              </a:r>
            </a:p>
          </p:txBody>
        </p:sp>
        <p:sp>
          <p:nvSpPr>
            <p:cNvPr id="10" name="Rounded Rectangle 9"/>
            <p:cNvSpPr/>
            <p:nvPr/>
          </p:nvSpPr>
          <p:spPr>
            <a:xfrm>
              <a:off x="5645246" y="2469077"/>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 (</a:t>
              </a:r>
              <a:r>
                <a:rPr lang="en-US" dirty="0" err="1">
                  <a:solidFill>
                    <a:schemeClr val="tx1"/>
                  </a:solidFill>
                </a:rPr>
                <a:t>Tx</a:t>
              </a:r>
              <a:r>
                <a:rPr lang="en-US" dirty="0">
                  <a:solidFill>
                    <a:schemeClr val="tx1"/>
                  </a:solidFill>
                </a:rPr>
                <a:t> ID cb8vqfi8dfj65f)</a:t>
              </a:r>
            </a:p>
          </p:txBody>
        </p:sp>
        <p:sp>
          <p:nvSpPr>
            <p:cNvPr id="5" name="Rounded Rectangle 4"/>
            <p:cNvSpPr/>
            <p:nvPr/>
          </p:nvSpPr>
          <p:spPr>
            <a:xfrm>
              <a:off x="2746514" y="1800622"/>
              <a:ext cx="2723145"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a:t>
              </a:r>
              <a:r>
                <a:rPr lang="en-US" dirty="0" err="1">
                  <a:solidFill>
                    <a:schemeClr val="tx1"/>
                  </a:solidFill>
                </a:rPr>
                <a:t>Tx</a:t>
              </a:r>
              <a:r>
                <a:rPr lang="en-US" dirty="0">
                  <a:solidFill>
                    <a:schemeClr val="tx1"/>
                  </a:solidFill>
                </a:rPr>
                <a:t> ID e4hn4ifqyd5ed)</a:t>
              </a:r>
            </a:p>
          </p:txBody>
        </p:sp>
        <p:sp>
          <p:nvSpPr>
            <p:cNvPr id="6" name="Rounded Rectangle 5"/>
            <p:cNvSpPr/>
            <p:nvPr/>
          </p:nvSpPr>
          <p:spPr>
            <a:xfrm>
              <a:off x="2746511" y="3137534"/>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 (</a:t>
              </a:r>
              <a:r>
                <a:rPr lang="en-US" dirty="0" err="1">
                  <a:solidFill>
                    <a:schemeClr val="tx1"/>
                  </a:solidFill>
                </a:rPr>
                <a:t>Tx</a:t>
              </a:r>
              <a:r>
                <a:rPr lang="en-US" dirty="0">
                  <a:solidFill>
                    <a:schemeClr val="tx1"/>
                  </a:solidFill>
                </a:rPr>
                <a:t> ID wb4f5hdfdicnd)</a:t>
              </a:r>
            </a:p>
          </p:txBody>
        </p:sp>
        <p:sp>
          <p:nvSpPr>
            <p:cNvPr id="7" name="Rounded Rectangle 6"/>
            <p:cNvSpPr/>
            <p:nvPr/>
          </p:nvSpPr>
          <p:spPr>
            <a:xfrm>
              <a:off x="2746511" y="3804839"/>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 (</a:t>
              </a:r>
              <a:r>
                <a:rPr lang="en-US" dirty="0" err="1">
                  <a:solidFill>
                    <a:schemeClr val="tx1"/>
                  </a:solidFill>
                </a:rPr>
                <a:t>Tx</a:t>
              </a:r>
              <a:r>
                <a:rPr lang="en-US" dirty="0">
                  <a:solidFill>
                    <a:schemeClr val="tx1"/>
                  </a:solidFill>
                </a:rPr>
                <a:t> ID nh5nogsefwjw)</a:t>
              </a:r>
            </a:p>
          </p:txBody>
        </p:sp>
        <p:sp>
          <p:nvSpPr>
            <p:cNvPr id="8" name="Rounded Rectangle 7"/>
            <p:cNvSpPr/>
            <p:nvPr/>
          </p:nvSpPr>
          <p:spPr>
            <a:xfrm>
              <a:off x="2746510" y="5141751"/>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 (</a:t>
              </a:r>
              <a:r>
                <a:rPr lang="en-US" dirty="0" err="1">
                  <a:solidFill>
                    <a:schemeClr val="tx1"/>
                  </a:solidFill>
                </a:rPr>
                <a:t>Tx</a:t>
              </a:r>
              <a:r>
                <a:rPr lang="en-US" dirty="0">
                  <a:solidFill>
                    <a:schemeClr val="tx1"/>
                  </a:solidFill>
                </a:rPr>
                <a:t> ID ybwnng8nengf)</a:t>
              </a:r>
            </a:p>
          </p:txBody>
        </p:sp>
        <p:sp>
          <p:nvSpPr>
            <p:cNvPr id="30" name="Rounded Rectangle 4"/>
            <p:cNvSpPr/>
            <p:nvPr/>
          </p:nvSpPr>
          <p:spPr>
            <a:xfrm>
              <a:off x="2746513" y="2469078"/>
              <a:ext cx="2723145"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a:t>
              </a:r>
              <a:r>
                <a:rPr lang="en-US" dirty="0" err="1">
                  <a:solidFill>
                    <a:schemeClr val="tx1"/>
                  </a:solidFill>
                </a:rPr>
                <a:t>Tx</a:t>
              </a:r>
              <a:r>
                <a:rPr lang="en-US" dirty="0">
                  <a:solidFill>
                    <a:schemeClr val="tx1"/>
                  </a:solidFill>
                </a:rPr>
                <a:t> ID eshgni5lsvnf74)</a:t>
              </a:r>
            </a:p>
          </p:txBody>
        </p:sp>
        <p:sp>
          <p:nvSpPr>
            <p:cNvPr id="31" name="Rounded Rectangle 6"/>
            <p:cNvSpPr/>
            <p:nvPr/>
          </p:nvSpPr>
          <p:spPr>
            <a:xfrm>
              <a:off x="2746510" y="4474446"/>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a:t>
              </a:r>
              <a:r>
                <a:rPr lang="en-US" dirty="0" err="1">
                  <a:solidFill>
                    <a:schemeClr val="tx1"/>
                  </a:solidFill>
                </a:rPr>
                <a:t>Tx</a:t>
              </a:r>
              <a:r>
                <a:rPr lang="en-US" dirty="0">
                  <a:solidFill>
                    <a:schemeClr val="tx1"/>
                  </a:solidFill>
                </a:rPr>
                <a:t> ID fgwinw3fwtk54)</a:t>
              </a:r>
            </a:p>
          </p:txBody>
        </p:sp>
        <p:sp>
          <p:nvSpPr>
            <p:cNvPr id="32" name="Rounded Rectangle 7"/>
            <p:cNvSpPr/>
            <p:nvPr/>
          </p:nvSpPr>
          <p:spPr>
            <a:xfrm>
              <a:off x="2746510" y="5811358"/>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 (</a:t>
              </a:r>
              <a:r>
                <a:rPr lang="en-US" dirty="0" err="1">
                  <a:solidFill>
                    <a:schemeClr val="tx1"/>
                  </a:solidFill>
                </a:rPr>
                <a:t>Tx</a:t>
              </a:r>
              <a:r>
                <a:rPr lang="en-US" dirty="0">
                  <a:solidFill>
                    <a:schemeClr val="tx1"/>
                  </a:solidFill>
                </a:rPr>
                <a:t> ID e4bgn8flwwrj8)</a:t>
              </a:r>
            </a:p>
          </p:txBody>
        </p:sp>
        <p:sp>
          <p:nvSpPr>
            <p:cNvPr id="33" name="Rounded Rectangle 5"/>
            <p:cNvSpPr/>
            <p:nvPr/>
          </p:nvSpPr>
          <p:spPr>
            <a:xfrm>
              <a:off x="5645247" y="3137534"/>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 (</a:t>
              </a:r>
              <a:r>
                <a:rPr lang="en-US" dirty="0" err="1">
                  <a:solidFill>
                    <a:schemeClr val="tx1"/>
                  </a:solidFill>
                </a:rPr>
                <a:t>Tx</a:t>
              </a:r>
              <a:r>
                <a:rPr lang="en-US" dirty="0">
                  <a:solidFill>
                    <a:schemeClr val="tx1"/>
                  </a:solidFill>
                </a:rPr>
                <a:t> ID fnidmfnu3dm8)</a:t>
              </a:r>
            </a:p>
          </p:txBody>
        </p:sp>
        <p:sp>
          <p:nvSpPr>
            <p:cNvPr id="35" name="Rounded Rectangle 6"/>
            <p:cNvSpPr/>
            <p:nvPr/>
          </p:nvSpPr>
          <p:spPr>
            <a:xfrm>
              <a:off x="5645247" y="3804839"/>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 (</a:t>
              </a:r>
              <a:r>
                <a:rPr lang="en-US" dirty="0" err="1">
                  <a:solidFill>
                    <a:schemeClr val="tx1"/>
                  </a:solidFill>
                </a:rPr>
                <a:t>Tx</a:t>
              </a:r>
              <a:r>
                <a:rPr lang="en-US" dirty="0">
                  <a:solidFill>
                    <a:schemeClr val="tx1"/>
                  </a:solidFill>
                </a:rPr>
                <a:t> ID twv8mf8dnfas)</a:t>
              </a:r>
            </a:p>
          </p:txBody>
        </p:sp>
        <p:sp>
          <p:nvSpPr>
            <p:cNvPr id="36" name="Rounded Rectangle 7"/>
            <p:cNvSpPr/>
            <p:nvPr/>
          </p:nvSpPr>
          <p:spPr>
            <a:xfrm>
              <a:off x="5645246" y="5141751"/>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13 (</a:t>
              </a:r>
              <a:r>
                <a:rPr lang="en-US" dirty="0" err="1">
                  <a:solidFill>
                    <a:schemeClr val="tx1"/>
                  </a:solidFill>
                </a:rPr>
                <a:t>Tx</a:t>
              </a:r>
              <a:r>
                <a:rPr lang="en-US" dirty="0">
                  <a:solidFill>
                    <a:schemeClr val="tx1"/>
                  </a:solidFill>
                </a:rPr>
                <a:t> ID 7nr8mrjffijdtm)</a:t>
              </a:r>
            </a:p>
          </p:txBody>
        </p:sp>
        <p:sp>
          <p:nvSpPr>
            <p:cNvPr id="38" name="Rounded Rectangle 6"/>
            <p:cNvSpPr/>
            <p:nvPr/>
          </p:nvSpPr>
          <p:spPr>
            <a:xfrm>
              <a:off x="5645246" y="4474446"/>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12 (</a:t>
              </a:r>
              <a:r>
                <a:rPr lang="en-US" dirty="0" err="1">
                  <a:solidFill>
                    <a:schemeClr val="tx1"/>
                  </a:solidFill>
                </a:rPr>
                <a:t>Tx</a:t>
              </a:r>
              <a:r>
                <a:rPr lang="en-US" dirty="0">
                  <a:solidFill>
                    <a:schemeClr val="tx1"/>
                  </a:solidFill>
                </a:rPr>
                <a:t> ID h5o8mfdngkd)</a:t>
              </a:r>
            </a:p>
          </p:txBody>
        </p:sp>
        <p:sp>
          <p:nvSpPr>
            <p:cNvPr id="43" name="Rounded Rectangle 7"/>
            <p:cNvSpPr/>
            <p:nvPr/>
          </p:nvSpPr>
          <p:spPr>
            <a:xfrm>
              <a:off x="5645246" y="5811358"/>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 (</a:t>
              </a:r>
              <a:r>
                <a:rPr lang="en-US" dirty="0" err="1">
                  <a:solidFill>
                    <a:schemeClr val="tx1"/>
                  </a:solidFill>
                </a:rPr>
                <a:t>Tx</a:t>
              </a:r>
              <a:r>
                <a:rPr lang="en-US" dirty="0">
                  <a:solidFill>
                    <a:schemeClr val="tx1"/>
                  </a:solidFill>
                </a:rPr>
                <a:t> ID f8n8madkrjmd)</a:t>
              </a:r>
            </a:p>
          </p:txBody>
        </p:sp>
        <p:sp>
          <p:nvSpPr>
            <p:cNvPr id="44" name="Rounded Rectangle 8"/>
            <p:cNvSpPr/>
            <p:nvPr/>
          </p:nvSpPr>
          <p:spPr>
            <a:xfrm>
              <a:off x="8543982" y="1798599"/>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 (</a:t>
              </a:r>
              <a:r>
                <a:rPr lang="en-US" dirty="0" err="1">
                  <a:solidFill>
                    <a:schemeClr val="tx1"/>
                  </a:solidFill>
                </a:rPr>
                <a:t>Tx</a:t>
              </a:r>
              <a:r>
                <a:rPr lang="en-US" dirty="0">
                  <a:solidFill>
                    <a:schemeClr val="tx1"/>
                  </a:solidFill>
                </a:rPr>
                <a:t> ID wn3f4diiijffwn)</a:t>
              </a:r>
            </a:p>
          </p:txBody>
        </p:sp>
        <p:sp>
          <p:nvSpPr>
            <p:cNvPr id="45" name="Rounded Rectangle 9"/>
            <p:cNvSpPr/>
            <p:nvPr/>
          </p:nvSpPr>
          <p:spPr>
            <a:xfrm>
              <a:off x="8543981" y="2469077"/>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16 (</a:t>
              </a:r>
              <a:r>
                <a:rPr lang="en-US" dirty="0" err="1">
                  <a:solidFill>
                    <a:schemeClr val="tx1"/>
                  </a:solidFill>
                </a:rPr>
                <a:t>Tx</a:t>
              </a:r>
              <a:r>
                <a:rPr lang="en-US" dirty="0">
                  <a:solidFill>
                    <a:schemeClr val="tx1"/>
                  </a:solidFill>
                </a:rPr>
                <a:t> ID 5 f8wnfdmmii)</a:t>
              </a:r>
            </a:p>
          </p:txBody>
        </p:sp>
        <p:sp>
          <p:nvSpPr>
            <p:cNvPr id="46" name="Rounded Rectangle 5"/>
            <p:cNvSpPr/>
            <p:nvPr/>
          </p:nvSpPr>
          <p:spPr>
            <a:xfrm>
              <a:off x="8543982" y="3137534"/>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17 (</a:t>
              </a:r>
              <a:r>
                <a:rPr lang="en-US" dirty="0" err="1">
                  <a:solidFill>
                    <a:schemeClr val="tx1"/>
                  </a:solidFill>
                </a:rPr>
                <a:t>Tx</a:t>
              </a:r>
              <a:r>
                <a:rPr lang="en-US" dirty="0">
                  <a:solidFill>
                    <a:schemeClr val="tx1"/>
                  </a:solidFill>
                </a:rPr>
                <a:t> ID h8fn5mdfi4w)</a:t>
              </a:r>
            </a:p>
          </p:txBody>
        </p:sp>
        <p:sp>
          <p:nvSpPr>
            <p:cNvPr id="47" name="Rounded Rectangle 6"/>
            <p:cNvSpPr/>
            <p:nvPr/>
          </p:nvSpPr>
          <p:spPr>
            <a:xfrm>
              <a:off x="8543982" y="3804839"/>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 (</a:t>
              </a:r>
              <a:r>
                <a:rPr lang="en-US" dirty="0" err="1">
                  <a:solidFill>
                    <a:schemeClr val="tx1"/>
                  </a:solidFill>
                </a:rPr>
                <a:t>Tx</a:t>
              </a:r>
              <a:r>
                <a:rPr lang="en-US" dirty="0">
                  <a:solidFill>
                    <a:schemeClr val="tx1"/>
                  </a:solidFill>
                </a:rPr>
                <a:t> ID n48gfwmfdki)</a:t>
              </a:r>
            </a:p>
          </p:txBody>
        </p:sp>
        <p:sp>
          <p:nvSpPr>
            <p:cNvPr id="48" name="Rounded Rectangle 7"/>
            <p:cNvSpPr/>
            <p:nvPr/>
          </p:nvSpPr>
          <p:spPr>
            <a:xfrm>
              <a:off x="8543981" y="5141751"/>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20 (</a:t>
              </a:r>
              <a:r>
                <a:rPr lang="en-US" dirty="0" err="1">
                  <a:solidFill>
                    <a:schemeClr val="tx1"/>
                  </a:solidFill>
                </a:rPr>
                <a:t>Tx</a:t>
              </a:r>
              <a:r>
                <a:rPr lang="en-US" dirty="0">
                  <a:solidFill>
                    <a:schemeClr val="tx1"/>
                  </a:solidFill>
                </a:rPr>
                <a:t> ID t4vn8lf8djer4)</a:t>
              </a:r>
            </a:p>
          </p:txBody>
        </p:sp>
        <p:sp>
          <p:nvSpPr>
            <p:cNvPr id="49" name="Rounded Rectangle 6"/>
            <p:cNvSpPr/>
            <p:nvPr/>
          </p:nvSpPr>
          <p:spPr>
            <a:xfrm>
              <a:off x="8543981" y="4474446"/>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19 (</a:t>
              </a:r>
              <a:r>
                <a:rPr lang="en-US" dirty="0" err="1">
                  <a:solidFill>
                    <a:schemeClr val="tx1"/>
                  </a:solidFill>
                </a:rPr>
                <a:t>Tx</a:t>
              </a:r>
              <a:r>
                <a:rPr lang="en-US" dirty="0">
                  <a:solidFill>
                    <a:schemeClr val="tx1"/>
                  </a:solidFill>
                </a:rPr>
                <a:t> ID </a:t>
              </a:r>
              <a:r>
                <a:rPr lang="en-US" dirty="0" err="1">
                  <a:solidFill>
                    <a:schemeClr val="tx1"/>
                  </a:solidFill>
                </a:rPr>
                <a:t>fnidmnfdsam</a:t>
              </a:r>
              <a:r>
                <a:rPr lang="en-US" dirty="0">
                  <a:solidFill>
                    <a:schemeClr val="tx1"/>
                  </a:solidFill>
                </a:rPr>
                <a:t>)</a:t>
              </a:r>
            </a:p>
          </p:txBody>
        </p:sp>
        <p:sp>
          <p:nvSpPr>
            <p:cNvPr id="50" name="Rounded Rectangle 7"/>
            <p:cNvSpPr/>
            <p:nvPr/>
          </p:nvSpPr>
          <p:spPr>
            <a:xfrm>
              <a:off x="8543981" y="5811358"/>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 (</a:t>
              </a:r>
              <a:r>
                <a:rPr lang="en-US" dirty="0" err="1">
                  <a:solidFill>
                    <a:schemeClr val="tx1"/>
                  </a:solidFill>
                </a:rPr>
                <a:t>Tx</a:t>
              </a:r>
              <a:r>
                <a:rPr lang="en-US" dirty="0">
                  <a:solidFill>
                    <a:schemeClr val="tx1"/>
                  </a:solidFill>
                </a:rPr>
                <a:t> ID 4f5f8njdoam4)</a:t>
              </a:r>
            </a:p>
          </p:txBody>
        </p:sp>
        <p:sp>
          <p:nvSpPr>
            <p:cNvPr id="12" name="TextBox 11"/>
            <p:cNvSpPr txBox="1"/>
            <p:nvPr/>
          </p:nvSpPr>
          <p:spPr>
            <a:xfrm rot="16200000">
              <a:off x="992505" y="3884867"/>
              <a:ext cx="1424108" cy="369332"/>
            </a:xfrm>
            <a:prstGeom prst="rect">
              <a:avLst/>
            </a:prstGeom>
            <a:noFill/>
          </p:spPr>
          <p:txBody>
            <a:bodyPr wrap="none" rtlCol="0">
              <a:spAutoFit/>
            </a:bodyPr>
            <a:lstStyle/>
            <a:p>
              <a:r>
                <a:rPr lang="en-US" b="1" dirty="0"/>
                <a:t>BLOCKCHAIN</a:t>
              </a:r>
            </a:p>
          </p:txBody>
        </p:sp>
      </p:grpSp>
      <p:sp>
        <p:nvSpPr>
          <p:cNvPr id="26" name="Rounded Rectangle 8"/>
          <p:cNvSpPr/>
          <p:nvPr/>
        </p:nvSpPr>
        <p:spPr>
          <a:xfrm>
            <a:off x="5645246" y="1798599"/>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 (</a:t>
            </a:r>
            <a:r>
              <a:rPr lang="en-US" dirty="0" err="1">
                <a:solidFill>
                  <a:schemeClr val="tx1"/>
                </a:solidFill>
              </a:rPr>
              <a:t>Tx</a:t>
            </a:r>
            <a:r>
              <a:rPr lang="en-US" dirty="0">
                <a:solidFill>
                  <a:schemeClr val="tx1"/>
                </a:solidFill>
              </a:rPr>
              <a:t> ID hng6iwfumwf8)</a:t>
            </a:r>
          </a:p>
        </p:txBody>
      </p:sp>
      <p:sp>
        <p:nvSpPr>
          <p:cNvPr id="27" name="Rounded Rectangle 6"/>
          <p:cNvSpPr/>
          <p:nvPr/>
        </p:nvSpPr>
        <p:spPr>
          <a:xfrm>
            <a:off x="2746509" y="4474446"/>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a:t>
            </a:r>
            <a:r>
              <a:rPr lang="en-US" dirty="0" err="1">
                <a:solidFill>
                  <a:schemeClr val="tx1"/>
                </a:solidFill>
              </a:rPr>
              <a:t>Tx</a:t>
            </a:r>
            <a:r>
              <a:rPr lang="en-US" dirty="0">
                <a:solidFill>
                  <a:schemeClr val="tx1"/>
                </a:solidFill>
              </a:rPr>
              <a:t> ID fgwinw3fwtk54)</a:t>
            </a:r>
          </a:p>
        </p:txBody>
      </p:sp>
      <p:sp>
        <p:nvSpPr>
          <p:cNvPr id="28" name="Rounded Rectangle 6"/>
          <p:cNvSpPr/>
          <p:nvPr/>
        </p:nvSpPr>
        <p:spPr>
          <a:xfrm>
            <a:off x="5645246" y="380483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 (</a:t>
            </a:r>
            <a:r>
              <a:rPr lang="en-US" dirty="0" err="1">
                <a:solidFill>
                  <a:schemeClr val="tx1"/>
                </a:solidFill>
              </a:rPr>
              <a:t>Tx</a:t>
            </a:r>
            <a:r>
              <a:rPr lang="en-US" dirty="0">
                <a:solidFill>
                  <a:schemeClr val="tx1"/>
                </a:solidFill>
              </a:rPr>
              <a:t> ID twv8mf8dnfas)</a:t>
            </a:r>
          </a:p>
        </p:txBody>
      </p:sp>
      <p:sp>
        <p:nvSpPr>
          <p:cNvPr id="29" name="Rounded Rectangle 8"/>
          <p:cNvSpPr/>
          <p:nvPr/>
        </p:nvSpPr>
        <p:spPr>
          <a:xfrm>
            <a:off x="8543981" y="179859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 (</a:t>
            </a:r>
            <a:r>
              <a:rPr lang="en-US" dirty="0" err="1">
                <a:solidFill>
                  <a:schemeClr val="tx1"/>
                </a:solidFill>
              </a:rPr>
              <a:t>Tx</a:t>
            </a:r>
            <a:r>
              <a:rPr lang="en-US" dirty="0">
                <a:solidFill>
                  <a:schemeClr val="tx1"/>
                </a:solidFill>
              </a:rPr>
              <a:t> ID wn3f4diiijffwn)</a:t>
            </a:r>
          </a:p>
        </p:txBody>
      </p:sp>
      <p:sp>
        <p:nvSpPr>
          <p:cNvPr id="34" name="Rounded Rectangle 6"/>
          <p:cNvSpPr/>
          <p:nvPr/>
        </p:nvSpPr>
        <p:spPr>
          <a:xfrm>
            <a:off x="8543981" y="380483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 (</a:t>
            </a:r>
            <a:r>
              <a:rPr lang="en-US" dirty="0" err="1">
                <a:solidFill>
                  <a:schemeClr val="tx1"/>
                </a:solidFill>
              </a:rPr>
              <a:t>Tx</a:t>
            </a:r>
            <a:r>
              <a:rPr lang="en-US" dirty="0">
                <a:solidFill>
                  <a:schemeClr val="tx1"/>
                </a:solidFill>
              </a:rPr>
              <a:t> ID n48gfwmfdki)</a:t>
            </a:r>
          </a:p>
        </p:txBody>
      </p:sp>
      <p:sp>
        <p:nvSpPr>
          <p:cNvPr id="37" name="Rounded Rectangle 7"/>
          <p:cNvSpPr/>
          <p:nvPr/>
        </p:nvSpPr>
        <p:spPr>
          <a:xfrm>
            <a:off x="8543980" y="5811358"/>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 (</a:t>
            </a:r>
            <a:r>
              <a:rPr lang="en-US" dirty="0" err="1">
                <a:solidFill>
                  <a:schemeClr val="tx1"/>
                </a:solidFill>
              </a:rPr>
              <a:t>Tx</a:t>
            </a:r>
            <a:r>
              <a:rPr lang="en-US" dirty="0">
                <a:solidFill>
                  <a:schemeClr val="tx1"/>
                </a:solidFill>
              </a:rPr>
              <a:t> ID 4f5f8njdoam4)</a:t>
            </a:r>
          </a:p>
        </p:txBody>
      </p:sp>
    </p:spTree>
    <p:extLst>
      <p:ext uri="{BB962C8B-B14F-4D97-AF65-F5344CB8AC3E}">
        <p14:creationId xmlns:p14="http://schemas.microsoft.com/office/powerpoint/2010/main" val="63044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childTnLst>
                          </p:cTn>
                        </p:par>
                        <p:par>
                          <p:cTn id="30" fill="hold">
                            <p:stCondLst>
                              <p:cond delay="1500"/>
                            </p:stCondLst>
                            <p:childTnLst>
                              <p:par>
                                <p:cTn id="31" presetID="10" presetClass="entr" presetSubtype="0"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animBg="1"/>
      <p:bldP spid="27" grpId="0" animBg="1"/>
      <p:bldP spid="28" grpId="0" animBg="1"/>
      <p:bldP spid="29" grpId="0" animBg="1"/>
      <p:bldP spid="34" grpId="0" animBg="1"/>
      <p:bldP spid="3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Ring Signatures &amp; </a:t>
            </a:r>
            <a:r>
              <a:rPr lang="en-US" b="1" dirty="0" err="1"/>
              <a:t>RingCT</a:t>
            </a:r>
            <a:endParaRPr lang="en-US" b="1" dirty="0"/>
          </a:p>
        </p:txBody>
      </p:sp>
      <p:sp>
        <p:nvSpPr>
          <p:cNvPr id="10" name="Rectangle 9"/>
          <p:cNvSpPr/>
          <p:nvPr/>
        </p:nvSpPr>
        <p:spPr>
          <a:xfrm rot="16200000">
            <a:off x="720203" y="4203032"/>
            <a:ext cx="3556833" cy="33688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Ringsize</a:t>
            </a:r>
            <a:r>
              <a:rPr lang="en-US" dirty="0"/>
              <a:t> = 6</a:t>
            </a:r>
          </a:p>
        </p:txBody>
      </p:sp>
      <p:sp>
        <p:nvSpPr>
          <p:cNvPr id="34" name="TextBox 33"/>
          <p:cNvSpPr txBox="1"/>
          <p:nvPr/>
        </p:nvSpPr>
        <p:spPr>
          <a:xfrm>
            <a:off x="3986871" y="1938099"/>
            <a:ext cx="893643" cy="369332"/>
          </a:xfrm>
          <a:prstGeom prst="rect">
            <a:avLst/>
          </a:prstGeom>
          <a:noFill/>
        </p:spPr>
        <p:txBody>
          <a:bodyPr wrap="none" rtlCol="0">
            <a:spAutoFit/>
          </a:bodyPr>
          <a:lstStyle/>
          <a:p>
            <a:pPr algn="ctr"/>
            <a:r>
              <a:rPr lang="en-US" b="1" dirty="0"/>
              <a:t>INPUTS</a:t>
            </a:r>
          </a:p>
        </p:txBody>
      </p:sp>
      <p:sp>
        <p:nvSpPr>
          <p:cNvPr id="35" name="Rectangle 34"/>
          <p:cNvSpPr/>
          <p:nvPr/>
        </p:nvSpPr>
        <p:spPr>
          <a:xfrm rot="16200000">
            <a:off x="666203" y="4486481"/>
            <a:ext cx="2984893" cy="336883"/>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Minimum September 2017*</a:t>
            </a:r>
          </a:p>
        </p:txBody>
      </p:sp>
      <p:sp>
        <p:nvSpPr>
          <p:cNvPr id="36" name="Rectangle 35"/>
          <p:cNvSpPr/>
          <p:nvPr/>
        </p:nvSpPr>
        <p:spPr>
          <a:xfrm rot="16200000">
            <a:off x="945956" y="5091879"/>
            <a:ext cx="1774097" cy="336883"/>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Minimum Today</a:t>
            </a:r>
          </a:p>
        </p:txBody>
      </p:sp>
      <p:sp>
        <p:nvSpPr>
          <p:cNvPr id="27" name="Rounded Rectangle 4"/>
          <p:cNvSpPr/>
          <p:nvPr/>
        </p:nvSpPr>
        <p:spPr>
          <a:xfrm>
            <a:off x="3072122" y="2593059"/>
            <a:ext cx="2723145"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a:t>
            </a:r>
            <a:r>
              <a:rPr lang="en-US" dirty="0" err="1">
                <a:solidFill>
                  <a:schemeClr val="tx1"/>
                </a:solidFill>
              </a:rPr>
              <a:t>Tx</a:t>
            </a:r>
            <a:r>
              <a:rPr lang="en-US" dirty="0">
                <a:solidFill>
                  <a:schemeClr val="tx1"/>
                </a:solidFill>
              </a:rPr>
              <a:t> ID fgwinw3fwtk54)</a:t>
            </a:r>
          </a:p>
        </p:txBody>
      </p:sp>
      <p:sp>
        <p:nvSpPr>
          <p:cNvPr id="28" name="Rounded Rectangle 5"/>
          <p:cNvSpPr/>
          <p:nvPr/>
        </p:nvSpPr>
        <p:spPr>
          <a:xfrm>
            <a:off x="3072121" y="3199525"/>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 (</a:t>
            </a:r>
            <a:r>
              <a:rPr lang="en-US" dirty="0" err="1">
                <a:solidFill>
                  <a:schemeClr val="tx1"/>
                </a:solidFill>
              </a:rPr>
              <a:t>Tx</a:t>
            </a:r>
            <a:r>
              <a:rPr lang="en-US" dirty="0">
                <a:solidFill>
                  <a:schemeClr val="tx1"/>
                </a:solidFill>
              </a:rPr>
              <a:t> ID hng6iwfumwf8)</a:t>
            </a:r>
          </a:p>
        </p:txBody>
      </p:sp>
      <p:sp>
        <p:nvSpPr>
          <p:cNvPr id="29" name="Rounded Rectangle 6"/>
          <p:cNvSpPr/>
          <p:nvPr/>
        </p:nvSpPr>
        <p:spPr>
          <a:xfrm>
            <a:off x="3072120" y="3805991"/>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 (</a:t>
            </a:r>
            <a:r>
              <a:rPr lang="en-US" dirty="0" err="1">
                <a:solidFill>
                  <a:schemeClr val="tx1"/>
                </a:solidFill>
              </a:rPr>
              <a:t>Tx</a:t>
            </a:r>
            <a:r>
              <a:rPr lang="en-US" dirty="0">
                <a:solidFill>
                  <a:schemeClr val="tx1"/>
                </a:solidFill>
              </a:rPr>
              <a:t> ID twv8mf8dnfas)</a:t>
            </a:r>
          </a:p>
        </p:txBody>
      </p:sp>
      <p:sp>
        <p:nvSpPr>
          <p:cNvPr id="30" name="Rounded Rectangle 7"/>
          <p:cNvSpPr/>
          <p:nvPr/>
        </p:nvSpPr>
        <p:spPr>
          <a:xfrm>
            <a:off x="3072122" y="440756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 (</a:t>
            </a:r>
            <a:r>
              <a:rPr lang="en-US" dirty="0" err="1">
                <a:solidFill>
                  <a:schemeClr val="tx1"/>
                </a:solidFill>
              </a:rPr>
              <a:t>Tx</a:t>
            </a:r>
            <a:r>
              <a:rPr lang="en-US" dirty="0">
                <a:solidFill>
                  <a:schemeClr val="tx1"/>
                </a:solidFill>
              </a:rPr>
              <a:t> ID wn3f4diiijffwn)</a:t>
            </a:r>
          </a:p>
        </p:txBody>
      </p:sp>
      <p:sp>
        <p:nvSpPr>
          <p:cNvPr id="31" name="Rounded Rectangle 8"/>
          <p:cNvSpPr/>
          <p:nvPr/>
        </p:nvSpPr>
        <p:spPr>
          <a:xfrm>
            <a:off x="3072121" y="5014035"/>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 (</a:t>
            </a:r>
            <a:r>
              <a:rPr lang="en-US" dirty="0" err="1">
                <a:solidFill>
                  <a:schemeClr val="tx1"/>
                </a:solidFill>
              </a:rPr>
              <a:t>Tx</a:t>
            </a:r>
            <a:r>
              <a:rPr lang="en-US" dirty="0">
                <a:solidFill>
                  <a:schemeClr val="tx1"/>
                </a:solidFill>
              </a:rPr>
              <a:t> ID n48gfwmfdki)</a:t>
            </a:r>
          </a:p>
        </p:txBody>
      </p:sp>
      <p:sp>
        <p:nvSpPr>
          <p:cNvPr id="32" name="Rounded Rectangle 9"/>
          <p:cNvSpPr/>
          <p:nvPr/>
        </p:nvSpPr>
        <p:spPr>
          <a:xfrm>
            <a:off x="3072120" y="5620501"/>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 (</a:t>
            </a:r>
            <a:r>
              <a:rPr lang="en-US" dirty="0" err="1">
                <a:solidFill>
                  <a:schemeClr val="tx1"/>
                </a:solidFill>
              </a:rPr>
              <a:t>Tx</a:t>
            </a:r>
            <a:r>
              <a:rPr lang="en-US" dirty="0">
                <a:solidFill>
                  <a:schemeClr val="tx1"/>
                </a:solidFill>
              </a:rPr>
              <a:t> ID 4f5f8njdoam4)</a:t>
            </a:r>
          </a:p>
        </p:txBody>
      </p:sp>
      <p:cxnSp>
        <p:nvCxnSpPr>
          <p:cNvPr id="33" name="Elbow Connector 33"/>
          <p:cNvCxnSpPr/>
          <p:nvPr/>
        </p:nvCxnSpPr>
        <p:spPr>
          <a:xfrm flipV="1">
            <a:off x="2829172" y="5985566"/>
            <a:ext cx="4975936" cy="467678"/>
          </a:xfrm>
          <a:prstGeom prst="bentConnector3">
            <a:avLst>
              <a:gd name="adj1" fmla="val 86031"/>
            </a:avLst>
          </a:prstGeom>
          <a:ln w="1905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Hexagon 36"/>
          <p:cNvSpPr/>
          <p:nvPr/>
        </p:nvSpPr>
        <p:spPr>
          <a:xfrm>
            <a:off x="7805108" y="5716683"/>
            <a:ext cx="1445218" cy="5303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charset="0"/>
                <a:ea typeface="Calibri" charset="0"/>
                <a:cs typeface="Calibri" charset="0"/>
              </a:rPr>
              <a:t>key image</a:t>
            </a:r>
          </a:p>
        </p:txBody>
      </p:sp>
      <p:cxnSp>
        <p:nvCxnSpPr>
          <p:cNvPr id="38" name="Elbow Connector 38"/>
          <p:cNvCxnSpPr>
            <a:stCxn id="28" idx="1"/>
          </p:cNvCxnSpPr>
          <p:nvPr/>
        </p:nvCxnSpPr>
        <p:spPr>
          <a:xfrm rot="10800000" flipV="1">
            <a:off x="2829175" y="3464220"/>
            <a:ext cx="242947" cy="2989024"/>
          </a:xfrm>
          <a:prstGeom prst="bentConnector2">
            <a:avLst/>
          </a:prstGeom>
          <a:ln w="1905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rot="16200000">
            <a:off x="1547722" y="2380584"/>
            <a:ext cx="1221856" cy="336883"/>
          </a:xfrm>
          <a:prstGeom prst="rect">
            <a:avLst/>
          </a:prstGeom>
          <a:gradFill flip="none" rotWithShape="1">
            <a:gsLst>
              <a:gs pos="0">
                <a:srgbClr val="F84836"/>
              </a:gs>
              <a:gs pos="10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Tree>
    <p:extLst>
      <p:ext uri="{BB962C8B-B14F-4D97-AF65-F5344CB8AC3E}">
        <p14:creationId xmlns:p14="http://schemas.microsoft.com/office/powerpoint/2010/main" val="3423503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500"/>
                                        <p:tgtEl>
                                          <p:spTgt spid="3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4" grpId="0"/>
      <p:bldP spid="35" grpId="0" animBg="1"/>
      <p:bldP spid="36" grpId="0" animBg="1"/>
      <p:bldP spid="27" grpId="0" animBg="1"/>
      <p:bldP spid="28" grpId="0" animBg="1"/>
      <p:bldP spid="29" grpId="0" animBg="1"/>
      <p:bldP spid="30" grpId="0" animBg="1"/>
      <p:bldP spid="31" grpId="0" animBg="1"/>
      <p:bldP spid="32" grpId="0" animBg="1"/>
      <p:bldP spid="37"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Elbow Connector 33"/>
          <p:cNvCxnSpPr/>
          <p:nvPr/>
        </p:nvCxnSpPr>
        <p:spPr>
          <a:xfrm flipV="1">
            <a:off x="3088733" y="2014066"/>
            <a:ext cx="4953711" cy="458692"/>
          </a:xfrm>
          <a:prstGeom prst="bentConnector3">
            <a:avLst>
              <a:gd name="adj1" fmla="val 50000"/>
            </a:avLst>
          </a:prstGeom>
          <a:ln w="1905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4572735" y="2478032"/>
            <a:ext cx="5614" cy="18288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3088733" y="2472758"/>
            <a:ext cx="5614" cy="18288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1" name="Rounded Rectangle 4"/>
          <p:cNvSpPr/>
          <p:nvPr/>
        </p:nvSpPr>
        <p:spPr>
          <a:xfrm>
            <a:off x="3066510" y="2593059"/>
            <a:ext cx="2723145"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a:t>
            </a:r>
            <a:r>
              <a:rPr lang="en-US" dirty="0" err="1">
                <a:solidFill>
                  <a:schemeClr val="tx1"/>
                </a:solidFill>
              </a:rPr>
              <a:t>Tx</a:t>
            </a:r>
            <a:r>
              <a:rPr lang="en-US" dirty="0">
                <a:solidFill>
                  <a:schemeClr val="tx1"/>
                </a:solidFill>
              </a:rPr>
              <a:t> ID fgwinw3fwtk54)</a:t>
            </a:r>
          </a:p>
        </p:txBody>
      </p:sp>
      <p:sp>
        <p:nvSpPr>
          <p:cNvPr id="27" name="Rounded Rectangle 4"/>
          <p:cNvSpPr/>
          <p:nvPr/>
        </p:nvSpPr>
        <p:spPr>
          <a:xfrm>
            <a:off x="3072122" y="2593059"/>
            <a:ext cx="2723145" cy="529389"/>
          </a:xfrm>
          <a:prstGeom prst="roundRect">
            <a:avLst/>
          </a:prstGeom>
          <a:gradFill flip="none" rotWithShape="1">
            <a:gsLst>
              <a:gs pos="43000">
                <a:srgbClr val="1EA185"/>
              </a:gs>
              <a:gs pos="0">
                <a:srgbClr val="1EA185"/>
              </a:gs>
              <a:gs pos="44000">
                <a:schemeClr val="accent1">
                  <a:lumMod val="60000"/>
                  <a:lumOff val="40000"/>
                </a:schemeClr>
              </a:gs>
              <a:gs pos="100000">
                <a:schemeClr val="accent1">
                  <a:lumMod val="60000"/>
                  <a:lumOff val="40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a:t>
            </a:r>
            <a:r>
              <a:rPr lang="en-US" dirty="0" err="1">
                <a:solidFill>
                  <a:schemeClr val="tx1"/>
                </a:solidFill>
              </a:rPr>
              <a:t>Tx</a:t>
            </a:r>
            <a:r>
              <a:rPr lang="en-US" dirty="0">
                <a:solidFill>
                  <a:schemeClr val="tx1"/>
                </a:solidFill>
              </a:rPr>
              <a:t> ID fgwinw3fwtk54)</a:t>
            </a:r>
          </a:p>
        </p:txBody>
      </p:sp>
      <p:sp>
        <p:nvSpPr>
          <p:cNvPr id="52" name="Rounded Rectangle 5"/>
          <p:cNvSpPr/>
          <p:nvPr/>
        </p:nvSpPr>
        <p:spPr>
          <a:xfrm>
            <a:off x="3066509" y="3199525"/>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 (</a:t>
            </a:r>
            <a:r>
              <a:rPr lang="en-US" dirty="0" err="1">
                <a:solidFill>
                  <a:schemeClr val="tx1"/>
                </a:solidFill>
              </a:rPr>
              <a:t>Tx</a:t>
            </a:r>
            <a:r>
              <a:rPr lang="en-US" dirty="0">
                <a:solidFill>
                  <a:schemeClr val="tx1"/>
                </a:solidFill>
              </a:rPr>
              <a:t> ID hng6iwfumwf8)</a:t>
            </a:r>
          </a:p>
        </p:txBody>
      </p:sp>
      <p:sp>
        <p:nvSpPr>
          <p:cNvPr id="53" name="Rounded Rectangle 6"/>
          <p:cNvSpPr/>
          <p:nvPr/>
        </p:nvSpPr>
        <p:spPr>
          <a:xfrm>
            <a:off x="3066508" y="3805991"/>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 (</a:t>
            </a:r>
            <a:r>
              <a:rPr lang="en-US" dirty="0" err="1">
                <a:solidFill>
                  <a:schemeClr val="tx1"/>
                </a:solidFill>
              </a:rPr>
              <a:t>Tx</a:t>
            </a:r>
            <a:r>
              <a:rPr lang="en-US" dirty="0">
                <a:solidFill>
                  <a:schemeClr val="tx1"/>
                </a:solidFill>
              </a:rPr>
              <a:t> ID twv8mf8dnfas)</a:t>
            </a:r>
          </a:p>
        </p:txBody>
      </p:sp>
      <p:sp>
        <p:nvSpPr>
          <p:cNvPr id="54" name="Rounded Rectangle 7"/>
          <p:cNvSpPr/>
          <p:nvPr/>
        </p:nvSpPr>
        <p:spPr>
          <a:xfrm>
            <a:off x="3066510" y="440756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 (</a:t>
            </a:r>
            <a:r>
              <a:rPr lang="en-US" dirty="0" err="1">
                <a:solidFill>
                  <a:schemeClr val="tx1"/>
                </a:solidFill>
              </a:rPr>
              <a:t>Tx</a:t>
            </a:r>
            <a:r>
              <a:rPr lang="en-US" dirty="0">
                <a:solidFill>
                  <a:schemeClr val="tx1"/>
                </a:solidFill>
              </a:rPr>
              <a:t> ID wn3f4diiijffwn)</a:t>
            </a:r>
          </a:p>
        </p:txBody>
      </p:sp>
      <p:sp>
        <p:nvSpPr>
          <p:cNvPr id="55" name="Rounded Rectangle 8"/>
          <p:cNvSpPr/>
          <p:nvPr/>
        </p:nvSpPr>
        <p:spPr>
          <a:xfrm>
            <a:off x="3066509" y="5014035"/>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 (</a:t>
            </a:r>
            <a:r>
              <a:rPr lang="en-US" dirty="0" err="1">
                <a:solidFill>
                  <a:schemeClr val="tx1"/>
                </a:solidFill>
              </a:rPr>
              <a:t>Tx</a:t>
            </a:r>
            <a:r>
              <a:rPr lang="en-US" dirty="0">
                <a:solidFill>
                  <a:schemeClr val="tx1"/>
                </a:solidFill>
              </a:rPr>
              <a:t> ID n48gfwmfdki)</a:t>
            </a:r>
          </a:p>
        </p:txBody>
      </p:sp>
      <p:sp>
        <p:nvSpPr>
          <p:cNvPr id="56" name="Rounded Rectangle 9"/>
          <p:cNvSpPr/>
          <p:nvPr/>
        </p:nvSpPr>
        <p:spPr>
          <a:xfrm>
            <a:off x="3066508" y="5620501"/>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 (</a:t>
            </a:r>
            <a:r>
              <a:rPr lang="en-US" dirty="0" err="1">
                <a:solidFill>
                  <a:schemeClr val="tx1"/>
                </a:solidFill>
              </a:rPr>
              <a:t>Tx</a:t>
            </a:r>
            <a:r>
              <a:rPr lang="en-US" dirty="0">
                <a:solidFill>
                  <a:schemeClr val="tx1"/>
                </a:solidFill>
              </a:rPr>
              <a:t> ID 4f5f8njdoam4)</a:t>
            </a:r>
          </a:p>
        </p:txBody>
      </p:sp>
      <p:sp>
        <p:nvSpPr>
          <p:cNvPr id="2" name="Title 1"/>
          <p:cNvSpPr>
            <a:spLocks noGrp="1"/>
          </p:cNvSpPr>
          <p:nvPr>
            <p:ph type="title"/>
          </p:nvPr>
        </p:nvSpPr>
        <p:spPr/>
        <p:txBody>
          <a:bodyPr/>
          <a:lstStyle/>
          <a:p>
            <a:pPr algn="ctr"/>
            <a:r>
              <a:rPr lang="en-US" b="1" dirty="0"/>
              <a:t>Ring Signatures &amp; </a:t>
            </a:r>
            <a:r>
              <a:rPr lang="en-US" b="1" dirty="0" err="1"/>
              <a:t>RingCT</a:t>
            </a:r>
            <a:endParaRPr lang="en-US" b="1" dirty="0"/>
          </a:p>
        </p:txBody>
      </p:sp>
      <p:sp>
        <p:nvSpPr>
          <p:cNvPr id="10" name="Rectangle 9"/>
          <p:cNvSpPr/>
          <p:nvPr/>
        </p:nvSpPr>
        <p:spPr>
          <a:xfrm rot="16200000">
            <a:off x="720203" y="4203032"/>
            <a:ext cx="3556833" cy="33688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Ringsize</a:t>
            </a:r>
            <a:r>
              <a:rPr lang="en-US" dirty="0"/>
              <a:t> = 6</a:t>
            </a:r>
          </a:p>
        </p:txBody>
      </p:sp>
      <p:sp>
        <p:nvSpPr>
          <p:cNvPr id="34" name="TextBox 33"/>
          <p:cNvSpPr txBox="1"/>
          <p:nvPr/>
        </p:nvSpPr>
        <p:spPr>
          <a:xfrm>
            <a:off x="3986871" y="1938099"/>
            <a:ext cx="893643" cy="369332"/>
          </a:xfrm>
          <a:prstGeom prst="rect">
            <a:avLst/>
          </a:prstGeom>
          <a:noFill/>
        </p:spPr>
        <p:txBody>
          <a:bodyPr wrap="none" rtlCol="0">
            <a:spAutoFit/>
          </a:bodyPr>
          <a:lstStyle/>
          <a:p>
            <a:pPr algn="ctr"/>
            <a:r>
              <a:rPr lang="en-US" b="1" dirty="0"/>
              <a:t>INPUTS</a:t>
            </a:r>
          </a:p>
        </p:txBody>
      </p:sp>
      <p:sp>
        <p:nvSpPr>
          <p:cNvPr id="35" name="Rectangle 34"/>
          <p:cNvSpPr/>
          <p:nvPr/>
        </p:nvSpPr>
        <p:spPr>
          <a:xfrm rot="16200000">
            <a:off x="666203" y="4486481"/>
            <a:ext cx="2984893" cy="336883"/>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Minimum September 2017*</a:t>
            </a:r>
          </a:p>
        </p:txBody>
      </p:sp>
      <p:sp>
        <p:nvSpPr>
          <p:cNvPr id="36" name="Rectangle 35"/>
          <p:cNvSpPr/>
          <p:nvPr/>
        </p:nvSpPr>
        <p:spPr>
          <a:xfrm rot="16200000">
            <a:off x="945956" y="5091879"/>
            <a:ext cx="1774097" cy="336883"/>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Minimum Today</a:t>
            </a:r>
          </a:p>
        </p:txBody>
      </p:sp>
      <p:sp>
        <p:nvSpPr>
          <p:cNvPr id="28" name="Rounded Rectangle 5"/>
          <p:cNvSpPr/>
          <p:nvPr/>
        </p:nvSpPr>
        <p:spPr>
          <a:xfrm>
            <a:off x="3072121" y="3199525"/>
            <a:ext cx="2723147" cy="529389"/>
          </a:xfrm>
          <a:prstGeom prst="roundRect">
            <a:avLst/>
          </a:prstGeom>
          <a:gradFill flip="none" rotWithShape="1">
            <a:gsLst>
              <a:gs pos="44000">
                <a:srgbClr val="1EA185"/>
              </a:gs>
              <a:gs pos="0">
                <a:srgbClr val="1EA185"/>
              </a:gs>
              <a:gs pos="45000">
                <a:srgbClr val="F84836"/>
              </a:gs>
              <a:gs pos="100000">
                <a:srgbClr val="F84836">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 (</a:t>
            </a:r>
            <a:r>
              <a:rPr lang="en-US" dirty="0" err="1">
                <a:solidFill>
                  <a:schemeClr val="tx1"/>
                </a:solidFill>
              </a:rPr>
              <a:t>Tx</a:t>
            </a:r>
            <a:r>
              <a:rPr lang="en-US" dirty="0">
                <a:solidFill>
                  <a:schemeClr val="tx1"/>
                </a:solidFill>
              </a:rPr>
              <a:t> ID hng6iwfumwf8)</a:t>
            </a:r>
          </a:p>
        </p:txBody>
      </p:sp>
      <p:sp>
        <p:nvSpPr>
          <p:cNvPr id="29" name="Rounded Rectangle 6"/>
          <p:cNvSpPr/>
          <p:nvPr/>
        </p:nvSpPr>
        <p:spPr>
          <a:xfrm>
            <a:off x="3072120" y="3805991"/>
            <a:ext cx="2723147" cy="529389"/>
          </a:xfrm>
          <a:prstGeom prst="roundRect">
            <a:avLst/>
          </a:prstGeom>
          <a:gradFill flip="none" rotWithShape="1">
            <a:gsLst>
              <a:gs pos="46000">
                <a:srgbClr val="1EA185"/>
              </a:gs>
              <a:gs pos="0">
                <a:srgbClr val="1EA185"/>
              </a:gs>
              <a:gs pos="46000">
                <a:schemeClr val="accent1">
                  <a:lumMod val="60000"/>
                  <a:lumOff val="40000"/>
                </a:schemeClr>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 (</a:t>
            </a:r>
            <a:r>
              <a:rPr lang="en-US" dirty="0" err="1">
                <a:solidFill>
                  <a:schemeClr val="tx1"/>
                </a:solidFill>
              </a:rPr>
              <a:t>Tx</a:t>
            </a:r>
            <a:r>
              <a:rPr lang="en-US" dirty="0">
                <a:solidFill>
                  <a:schemeClr val="tx1"/>
                </a:solidFill>
              </a:rPr>
              <a:t> ID twv8mf8dnfas)</a:t>
            </a:r>
          </a:p>
        </p:txBody>
      </p:sp>
      <p:sp>
        <p:nvSpPr>
          <p:cNvPr id="30" name="Rounded Rectangle 7"/>
          <p:cNvSpPr/>
          <p:nvPr/>
        </p:nvSpPr>
        <p:spPr>
          <a:xfrm>
            <a:off x="3072122" y="4407569"/>
            <a:ext cx="2723147" cy="529389"/>
          </a:xfrm>
          <a:prstGeom prst="roundRect">
            <a:avLst/>
          </a:prstGeom>
          <a:gradFill flip="none" rotWithShape="1">
            <a:gsLst>
              <a:gs pos="46000">
                <a:srgbClr val="1EA185"/>
              </a:gs>
              <a:gs pos="0">
                <a:srgbClr val="1EA185"/>
              </a:gs>
              <a:gs pos="46000">
                <a:schemeClr val="accent1">
                  <a:lumMod val="60000"/>
                  <a:lumOff val="40000"/>
                </a:schemeClr>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 (</a:t>
            </a:r>
            <a:r>
              <a:rPr lang="en-US" dirty="0" err="1">
                <a:solidFill>
                  <a:schemeClr val="tx1"/>
                </a:solidFill>
              </a:rPr>
              <a:t>Tx</a:t>
            </a:r>
            <a:r>
              <a:rPr lang="en-US" dirty="0">
                <a:solidFill>
                  <a:schemeClr val="tx1"/>
                </a:solidFill>
              </a:rPr>
              <a:t> ID wn3f4diiijffwn)</a:t>
            </a:r>
          </a:p>
        </p:txBody>
      </p:sp>
      <p:sp>
        <p:nvSpPr>
          <p:cNvPr id="31" name="Rounded Rectangle 8"/>
          <p:cNvSpPr/>
          <p:nvPr/>
        </p:nvSpPr>
        <p:spPr>
          <a:xfrm>
            <a:off x="3072121" y="5014035"/>
            <a:ext cx="2723147" cy="529389"/>
          </a:xfrm>
          <a:prstGeom prst="roundRect">
            <a:avLst/>
          </a:prstGeom>
          <a:gradFill flip="none" rotWithShape="1">
            <a:gsLst>
              <a:gs pos="46000">
                <a:srgbClr val="1EA185"/>
              </a:gs>
              <a:gs pos="0">
                <a:srgbClr val="1EA185"/>
              </a:gs>
              <a:gs pos="46000">
                <a:schemeClr val="accent1">
                  <a:lumMod val="60000"/>
                  <a:lumOff val="40000"/>
                </a:schemeClr>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 (</a:t>
            </a:r>
            <a:r>
              <a:rPr lang="en-US" dirty="0" err="1">
                <a:solidFill>
                  <a:schemeClr val="tx1"/>
                </a:solidFill>
              </a:rPr>
              <a:t>Tx</a:t>
            </a:r>
            <a:r>
              <a:rPr lang="en-US" dirty="0">
                <a:solidFill>
                  <a:schemeClr val="tx1"/>
                </a:solidFill>
              </a:rPr>
              <a:t> ID n48gfwmfdki)</a:t>
            </a:r>
          </a:p>
        </p:txBody>
      </p:sp>
      <p:sp>
        <p:nvSpPr>
          <p:cNvPr id="32" name="Rounded Rectangle 9"/>
          <p:cNvSpPr/>
          <p:nvPr/>
        </p:nvSpPr>
        <p:spPr>
          <a:xfrm>
            <a:off x="3072120" y="5620501"/>
            <a:ext cx="2723147" cy="529389"/>
          </a:xfrm>
          <a:prstGeom prst="roundRect">
            <a:avLst/>
          </a:prstGeom>
          <a:gradFill flip="none" rotWithShape="1">
            <a:gsLst>
              <a:gs pos="46000">
                <a:srgbClr val="1EA185"/>
              </a:gs>
              <a:gs pos="0">
                <a:srgbClr val="1EA185"/>
              </a:gs>
              <a:gs pos="46000">
                <a:schemeClr val="accent1">
                  <a:lumMod val="60000"/>
                  <a:lumOff val="40000"/>
                </a:schemeClr>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 (</a:t>
            </a:r>
            <a:r>
              <a:rPr lang="en-US" dirty="0" err="1">
                <a:solidFill>
                  <a:schemeClr val="tx1"/>
                </a:solidFill>
              </a:rPr>
              <a:t>Tx</a:t>
            </a:r>
            <a:r>
              <a:rPr lang="en-US" dirty="0">
                <a:solidFill>
                  <a:schemeClr val="tx1"/>
                </a:solidFill>
              </a:rPr>
              <a:t> ID 4f5f8njdoam4)</a:t>
            </a:r>
          </a:p>
        </p:txBody>
      </p:sp>
      <p:cxnSp>
        <p:nvCxnSpPr>
          <p:cNvPr id="33" name="Elbow Connector 33"/>
          <p:cNvCxnSpPr/>
          <p:nvPr/>
        </p:nvCxnSpPr>
        <p:spPr>
          <a:xfrm flipV="1">
            <a:off x="2829172" y="5985566"/>
            <a:ext cx="4975936" cy="467678"/>
          </a:xfrm>
          <a:prstGeom prst="bentConnector3">
            <a:avLst>
              <a:gd name="adj1" fmla="val 86031"/>
            </a:avLst>
          </a:prstGeom>
          <a:ln w="1905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Hexagon 36"/>
          <p:cNvSpPr/>
          <p:nvPr/>
        </p:nvSpPr>
        <p:spPr>
          <a:xfrm>
            <a:off x="7805108" y="5716683"/>
            <a:ext cx="1445218" cy="5303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charset="0"/>
                <a:ea typeface="Calibri" charset="0"/>
                <a:cs typeface="Calibri" charset="0"/>
              </a:rPr>
              <a:t>key image</a:t>
            </a:r>
          </a:p>
        </p:txBody>
      </p:sp>
      <p:cxnSp>
        <p:nvCxnSpPr>
          <p:cNvPr id="38" name="Elbow Connector 38"/>
          <p:cNvCxnSpPr>
            <a:stCxn id="28" idx="1"/>
          </p:cNvCxnSpPr>
          <p:nvPr/>
        </p:nvCxnSpPr>
        <p:spPr>
          <a:xfrm rot="10800000" flipV="1">
            <a:off x="2829175" y="3464220"/>
            <a:ext cx="242947" cy="2989024"/>
          </a:xfrm>
          <a:prstGeom prst="bentConnector2">
            <a:avLst/>
          </a:prstGeom>
          <a:ln w="1905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295582" y="2857754"/>
            <a:ext cx="0" cy="3028685"/>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795267" y="2857754"/>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795267" y="3472378"/>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795267" y="4065230"/>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795267" y="4672263"/>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5795267" y="5286887"/>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795267" y="5886439"/>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295582" y="3734308"/>
            <a:ext cx="246888"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8" name="Hexagon 47"/>
          <p:cNvSpPr/>
          <p:nvPr/>
        </p:nvSpPr>
        <p:spPr>
          <a:xfrm>
            <a:off x="6534686" y="3286037"/>
            <a:ext cx="3142713" cy="906906"/>
          </a:xfrm>
          <a:prstGeom prst="hexagon">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latin typeface="Calibri" charset="0"/>
                <a:ea typeface="Calibri" charset="0"/>
                <a:cs typeface="Calibri" charset="0"/>
              </a:rPr>
              <a:t>RingCT</a:t>
            </a:r>
            <a:r>
              <a:rPr lang="en-US" dirty="0">
                <a:solidFill>
                  <a:schemeClr val="tx1"/>
                </a:solidFill>
                <a:latin typeface="Calibri" charset="0"/>
                <a:ea typeface="Calibri" charset="0"/>
                <a:cs typeface="Calibri" charset="0"/>
              </a:rPr>
              <a:t> ring signature, signs difference between commitments</a:t>
            </a:r>
          </a:p>
        </p:txBody>
      </p:sp>
      <p:sp>
        <p:nvSpPr>
          <p:cNvPr id="49" name="Rounded Rectangle 19"/>
          <p:cNvSpPr/>
          <p:nvPr/>
        </p:nvSpPr>
        <p:spPr>
          <a:xfrm>
            <a:off x="8640693" y="4569364"/>
            <a:ext cx="1103504" cy="529389"/>
          </a:xfrm>
          <a:prstGeom prst="roundRect">
            <a:avLst/>
          </a:prstGeom>
          <a:solidFill>
            <a:srgbClr val="6FD5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XMR</a:t>
            </a:r>
          </a:p>
        </p:txBody>
      </p:sp>
      <p:cxnSp>
        <p:nvCxnSpPr>
          <p:cNvPr id="50" name="Straight Connector 49"/>
          <p:cNvCxnSpPr>
            <a:endCxn id="49" idx="0"/>
          </p:cNvCxnSpPr>
          <p:nvPr/>
        </p:nvCxnSpPr>
        <p:spPr>
          <a:xfrm>
            <a:off x="9184430" y="4192943"/>
            <a:ext cx="8015" cy="37642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0" name="Hexagon 59"/>
          <p:cNvSpPr/>
          <p:nvPr/>
        </p:nvSpPr>
        <p:spPr>
          <a:xfrm>
            <a:off x="8042444" y="1649108"/>
            <a:ext cx="2911306" cy="730886"/>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charset="0"/>
                <a:ea typeface="Calibri" charset="0"/>
                <a:cs typeface="Calibri" charset="0"/>
              </a:rPr>
              <a:t>Pedersen commitment</a:t>
            </a:r>
          </a:p>
          <a:p>
            <a:pPr algn="ctr"/>
            <a:r>
              <a:rPr lang="en-US" dirty="0" err="1">
                <a:solidFill>
                  <a:schemeClr val="bg1"/>
                </a:solidFill>
              </a:rPr>
              <a:t>rCT</a:t>
            </a:r>
            <a:r>
              <a:rPr lang="en-US" dirty="0">
                <a:solidFill>
                  <a:schemeClr val="bg1"/>
                </a:solidFill>
              </a:rPr>
              <a:t> = x*G + a*H(G)</a:t>
            </a:r>
          </a:p>
        </p:txBody>
      </p:sp>
      <p:sp>
        <p:nvSpPr>
          <p:cNvPr id="39" name="Rectangle 38"/>
          <p:cNvSpPr/>
          <p:nvPr/>
        </p:nvSpPr>
        <p:spPr>
          <a:xfrm rot="16200000">
            <a:off x="1547722" y="2380584"/>
            <a:ext cx="1221856" cy="336883"/>
          </a:xfrm>
          <a:prstGeom prst="rect">
            <a:avLst/>
          </a:prstGeom>
          <a:gradFill flip="none" rotWithShape="1">
            <a:gsLst>
              <a:gs pos="0">
                <a:srgbClr val="F84836"/>
              </a:gs>
              <a:gs pos="10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61" name="Hexagon 60"/>
          <p:cNvSpPr/>
          <p:nvPr/>
        </p:nvSpPr>
        <p:spPr>
          <a:xfrm>
            <a:off x="10135606" y="5141599"/>
            <a:ext cx="1860775" cy="7579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charset="0"/>
                <a:ea typeface="Calibri" charset="0"/>
                <a:cs typeface="Calibri" charset="0"/>
              </a:rPr>
              <a:t>Commitment public key</a:t>
            </a:r>
          </a:p>
        </p:txBody>
      </p:sp>
      <p:cxnSp>
        <p:nvCxnSpPr>
          <p:cNvPr id="4" name="Connector: Elbow 3"/>
          <p:cNvCxnSpPr>
            <a:stCxn id="49" idx="3"/>
            <a:endCxn id="61" idx="3"/>
          </p:cNvCxnSpPr>
          <p:nvPr/>
        </p:nvCxnSpPr>
        <p:spPr>
          <a:xfrm>
            <a:off x="9744197" y="4834059"/>
            <a:ext cx="391409" cy="686516"/>
          </a:xfrm>
          <a:prstGeom prst="bentConnector3">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 name="Connector: Elbow 5"/>
          <p:cNvCxnSpPr>
            <a:stCxn id="14" idx="3"/>
          </p:cNvCxnSpPr>
          <p:nvPr/>
        </p:nvCxnSpPr>
        <p:spPr>
          <a:xfrm flipV="1">
            <a:off x="8636122" y="2250525"/>
            <a:ext cx="570188" cy="335678"/>
          </a:xfrm>
          <a:prstGeom prst="bentConnector3">
            <a:avLst>
              <a:gd name="adj1" fmla="val 99697"/>
            </a:avLst>
          </a:prstGeom>
          <a:ln w="19050">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840438" y="2401537"/>
            <a:ext cx="1795684" cy="369332"/>
          </a:xfrm>
          <a:prstGeom prst="rect">
            <a:avLst/>
          </a:prstGeom>
          <a:noFill/>
        </p:spPr>
        <p:txBody>
          <a:bodyPr wrap="none" rtlCol="0">
            <a:spAutoFit/>
          </a:bodyPr>
          <a:lstStyle/>
          <a:p>
            <a:r>
              <a:rPr lang="en-US" dirty="0"/>
              <a:t>Random Number</a:t>
            </a:r>
          </a:p>
        </p:txBody>
      </p:sp>
      <p:cxnSp>
        <p:nvCxnSpPr>
          <p:cNvPr id="62" name="Connector: Elbow 61"/>
          <p:cNvCxnSpPr>
            <a:stCxn id="63" idx="1"/>
          </p:cNvCxnSpPr>
          <p:nvPr/>
        </p:nvCxnSpPr>
        <p:spPr>
          <a:xfrm rot="10800000">
            <a:off x="9772737" y="2250524"/>
            <a:ext cx="762446" cy="333004"/>
          </a:xfrm>
          <a:prstGeom prst="bentConnector3">
            <a:avLst>
              <a:gd name="adj1" fmla="val 100009"/>
            </a:avLst>
          </a:prstGeom>
          <a:ln w="19050">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0535183" y="2398862"/>
            <a:ext cx="1588384" cy="369332"/>
          </a:xfrm>
          <a:prstGeom prst="rect">
            <a:avLst/>
          </a:prstGeom>
          <a:noFill/>
        </p:spPr>
        <p:txBody>
          <a:bodyPr wrap="none" rtlCol="0">
            <a:spAutoFit/>
          </a:bodyPr>
          <a:lstStyle/>
          <a:p>
            <a:r>
              <a:rPr lang="en-US" dirty="0"/>
              <a:t>Actual Amount</a:t>
            </a:r>
          </a:p>
        </p:txBody>
      </p:sp>
    </p:spTree>
    <p:extLst>
      <p:ext uri="{BB962C8B-B14F-4D97-AF65-F5344CB8AC3E}">
        <p14:creationId xmlns:p14="http://schemas.microsoft.com/office/powerpoint/2010/main" val="33282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left)">
                                      <p:cBhvr>
                                        <p:cTn id="10" dur="500"/>
                                        <p:tgtEl>
                                          <p:spTgt spid="2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left)">
                                      <p:cBhvr>
                                        <p:cTn id="13" dur="500"/>
                                        <p:tgtEl>
                                          <p:spTgt spid="2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left)">
                                      <p:cBhvr>
                                        <p:cTn id="16" dur="500"/>
                                        <p:tgtEl>
                                          <p:spTgt spid="30"/>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500"/>
                                        <p:tgtEl>
                                          <p:spTgt spid="31"/>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ipe(left)">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par>
                                <p:cTn id="28" presetID="10" presetClass="entr" presetSubtype="0" fill="hold"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par>
                                <p:cTn id="31" presetID="10" presetClass="entr" presetSubtype="0" fill="hold" nodeType="withEffect">
                                  <p:stCondLst>
                                    <p:cond delay="0"/>
                                  </p:stCondLst>
                                  <p:childTnLst>
                                    <p:set>
                                      <p:cBhvr>
                                        <p:cTn id="32" dur="1" fill="hold">
                                          <p:stCondLst>
                                            <p:cond delay="0"/>
                                          </p:stCondLst>
                                        </p:cTn>
                                        <p:tgtEl>
                                          <p:spTgt spid="59"/>
                                        </p:tgtEl>
                                        <p:attrNameLst>
                                          <p:attrName>style.visibility</p:attrName>
                                        </p:attrNameLst>
                                      </p:cBhvr>
                                      <p:to>
                                        <p:strVal val="visible"/>
                                      </p:to>
                                    </p:set>
                                    <p:animEffect transition="in" filter="fade">
                                      <p:cBhvr>
                                        <p:cTn id="33" dur="500"/>
                                        <p:tgtEl>
                                          <p:spTgt spid="5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0"/>
                                        </p:tgtEl>
                                        <p:attrNameLst>
                                          <p:attrName>style.visibility</p:attrName>
                                        </p:attrNameLst>
                                      </p:cBhvr>
                                      <p:to>
                                        <p:strVal val="visible"/>
                                      </p:to>
                                    </p:set>
                                    <p:animEffect transition="in" filter="fade">
                                      <p:cBhvr>
                                        <p:cTn id="36" dur="500"/>
                                        <p:tgtEl>
                                          <p:spTgt spid="6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par>
                                <p:cTn id="45" presetID="10" presetClass="entr" presetSubtype="0" fill="hold" nodeType="with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fade">
                                      <p:cBhvr>
                                        <p:cTn id="47" dur="500"/>
                                        <p:tgtEl>
                                          <p:spTgt spid="6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3"/>
                                        </p:tgtEl>
                                        <p:attrNameLst>
                                          <p:attrName>style.visibility</p:attrName>
                                        </p:attrNameLst>
                                      </p:cBhvr>
                                      <p:to>
                                        <p:strVal val="visible"/>
                                      </p:to>
                                    </p:set>
                                    <p:animEffect transition="in" filter="fade">
                                      <p:cBhvr>
                                        <p:cTn id="50" dur="500"/>
                                        <p:tgtEl>
                                          <p:spTgt spid="6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fade">
                                      <p:cBhvr>
                                        <p:cTn id="55" dur="500"/>
                                        <p:tgtEl>
                                          <p:spTgt spid="41"/>
                                        </p:tgtEl>
                                      </p:cBhvr>
                                    </p:animEffect>
                                  </p:childTnLst>
                                </p:cTn>
                              </p:par>
                              <p:par>
                                <p:cTn id="56" presetID="10" presetClass="entr" presetSubtype="0" fill="hold" nodeType="with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par>
                                <p:cTn id="59" presetID="10" presetClass="entr" presetSubtype="0" fill="hold" nodeType="with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fade">
                                      <p:cBhvr>
                                        <p:cTn id="61" dur="500"/>
                                        <p:tgtEl>
                                          <p:spTgt spid="42"/>
                                        </p:tgtEl>
                                      </p:cBhvr>
                                    </p:animEffect>
                                  </p:childTnLst>
                                </p:cTn>
                              </p:par>
                              <p:par>
                                <p:cTn id="62" presetID="10" presetClass="entr" presetSubtype="0" fill="hold" nodeType="withEffect">
                                  <p:stCondLst>
                                    <p:cond delay="0"/>
                                  </p:stCondLst>
                                  <p:childTnLst>
                                    <p:set>
                                      <p:cBhvr>
                                        <p:cTn id="63" dur="1" fill="hold">
                                          <p:stCondLst>
                                            <p:cond delay="0"/>
                                          </p:stCondLst>
                                        </p:cTn>
                                        <p:tgtEl>
                                          <p:spTgt spid="43"/>
                                        </p:tgtEl>
                                        <p:attrNameLst>
                                          <p:attrName>style.visibility</p:attrName>
                                        </p:attrNameLst>
                                      </p:cBhvr>
                                      <p:to>
                                        <p:strVal val="visible"/>
                                      </p:to>
                                    </p:set>
                                    <p:animEffect transition="in" filter="fade">
                                      <p:cBhvr>
                                        <p:cTn id="64" dur="500"/>
                                        <p:tgtEl>
                                          <p:spTgt spid="43"/>
                                        </p:tgtEl>
                                      </p:cBhvr>
                                    </p:animEffect>
                                  </p:childTnLst>
                                </p:cTn>
                              </p:par>
                              <p:par>
                                <p:cTn id="65" presetID="10" presetClass="entr" presetSubtype="0" fill="hold" nodeType="with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fade">
                                      <p:cBhvr>
                                        <p:cTn id="67" dur="500"/>
                                        <p:tgtEl>
                                          <p:spTgt spid="44"/>
                                        </p:tgtEl>
                                      </p:cBhvr>
                                    </p:animEffect>
                                  </p:childTnLst>
                                </p:cTn>
                              </p:par>
                              <p:par>
                                <p:cTn id="68" presetID="10" presetClass="entr" presetSubtype="0" fill="hold" nodeType="withEffect">
                                  <p:stCondLst>
                                    <p:cond delay="0"/>
                                  </p:stCondLst>
                                  <p:childTnLst>
                                    <p:set>
                                      <p:cBhvr>
                                        <p:cTn id="69" dur="1" fill="hold">
                                          <p:stCondLst>
                                            <p:cond delay="0"/>
                                          </p:stCondLst>
                                        </p:cTn>
                                        <p:tgtEl>
                                          <p:spTgt spid="45"/>
                                        </p:tgtEl>
                                        <p:attrNameLst>
                                          <p:attrName>style.visibility</p:attrName>
                                        </p:attrNameLst>
                                      </p:cBhvr>
                                      <p:to>
                                        <p:strVal val="visible"/>
                                      </p:to>
                                    </p:set>
                                    <p:animEffect transition="in" filter="fade">
                                      <p:cBhvr>
                                        <p:cTn id="70" dur="500"/>
                                        <p:tgtEl>
                                          <p:spTgt spid="45"/>
                                        </p:tgtEl>
                                      </p:cBhvr>
                                    </p:animEffect>
                                  </p:childTnLst>
                                </p:cTn>
                              </p:par>
                              <p:par>
                                <p:cTn id="71" presetID="10" presetClass="entr" presetSubtype="0" fill="hold" nodeType="withEffect">
                                  <p:stCondLst>
                                    <p:cond delay="0"/>
                                  </p:stCondLst>
                                  <p:childTnLst>
                                    <p:set>
                                      <p:cBhvr>
                                        <p:cTn id="72" dur="1" fill="hold">
                                          <p:stCondLst>
                                            <p:cond delay="0"/>
                                          </p:stCondLst>
                                        </p:cTn>
                                        <p:tgtEl>
                                          <p:spTgt spid="46"/>
                                        </p:tgtEl>
                                        <p:attrNameLst>
                                          <p:attrName>style.visibility</p:attrName>
                                        </p:attrNameLst>
                                      </p:cBhvr>
                                      <p:to>
                                        <p:strVal val="visible"/>
                                      </p:to>
                                    </p:set>
                                    <p:animEffect transition="in" filter="fade">
                                      <p:cBhvr>
                                        <p:cTn id="73" dur="500"/>
                                        <p:tgtEl>
                                          <p:spTgt spid="46"/>
                                        </p:tgtEl>
                                      </p:cBhvr>
                                    </p:animEffect>
                                  </p:childTnLst>
                                </p:cTn>
                              </p:par>
                              <p:par>
                                <p:cTn id="74" presetID="10" presetClass="entr" presetSubtype="0" fill="hold" nodeType="withEffect">
                                  <p:stCondLst>
                                    <p:cond delay="0"/>
                                  </p:stCondLst>
                                  <p:childTnLst>
                                    <p:set>
                                      <p:cBhvr>
                                        <p:cTn id="75" dur="1" fill="hold">
                                          <p:stCondLst>
                                            <p:cond delay="0"/>
                                          </p:stCondLst>
                                        </p:cTn>
                                        <p:tgtEl>
                                          <p:spTgt spid="47"/>
                                        </p:tgtEl>
                                        <p:attrNameLst>
                                          <p:attrName>style.visibility</p:attrName>
                                        </p:attrNameLst>
                                      </p:cBhvr>
                                      <p:to>
                                        <p:strVal val="visible"/>
                                      </p:to>
                                    </p:set>
                                    <p:animEffect transition="in" filter="fade">
                                      <p:cBhvr>
                                        <p:cTn id="76" dur="500"/>
                                        <p:tgtEl>
                                          <p:spTgt spid="4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animEffect transition="in" filter="fade">
                                      <p:cBhvr>
                                        <p:cTn id="79" dur="500"/>
                                        <p:tgtEl>
                                          <p:spTgt spid="48"/>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50"/>
                                        </p:tgtEl>
                                        <p:attrNameLst>
                                          <p:attrName>style.visibility</p:attrName>
                                        </p:attrNameLst>
                                      </p:cBhvr>
                                      <p:to>
                                        <p:strVal val="visible"/>
                                      </p:to>
                                    </p:set>
                                    <p:animEffect transition="in" filter="fade">
                                      <p:cBhvr>
                                        <p:cTn id="84" dur="500"/>
                                        <p:tgtEl>
                                          <p:spTgt spid="50"/>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9"/>
                                        </p:tgtEl>
                                        <p:attrNameLst>
                                          <p:attrName>style.visibility</p:attrName>
                                        </p:attrNameLst>
                                      </p:cBhvr>
                                      <p:to>
                                        <p:strVal val="visible"/>
                                      </p:to>
                                    </p:set>
                                    <p:animEffect transition="in" filter="fade">
                                      <p:cBhvr>
                                        <p:cTn id="87" dur="500"/>
                                        <p:tgtEl>
                                          <p:spTgt spid="49"/>
                                        </p:tgtEl>
                                      </p:cBhvr>
                                    </p:animEffect>
                                  </p:childTnLst>
                                </p:cTn>
                              </p:par>
                            </p:childTnLst>
                          </p:cTn>
                        </p:par>
                        <p:par>
                          <p:cTn id="88" fill="hold">
                            <p:stCondLst>
                              <p:cond delay="500"/>
                            </p:stCondLst>
                            <p:childTnLst>
                              <p:par>
                                <p:cTn id="89" presetID="10" presetClass="entr" presetSubtype="0" fill="hold" nodeType="afterEffect">
                                  <p:stCondLst>
                                    <p:cond delay="0"/>
                                  </p:stCondLst>
                                  <p:childTnLst>
                                    <p:set>
                                      <p:cBhvr>
                                        <p:cTn id="90" dur="1" fill="hold">
                                          <p:stCondLst>
                                            <p:cond delay="0"/>
                                          </p:stCondLst>
                                        </p:cTn>
                                        <p:tgtEl>
                                          <p:spTgt spid="4"/>
                                        </p:tgtEl>
                                        <p:attrNameLst>
                                          <p:attrName>style.visibility</p:attrName>
                                        </p:attrNameLst>
                                      </p:cBhvr>
                                      <p:to>
                                        <p:strVal val="visible"/>
                                      </p:to>
                                    </p:set>
                                    <p:animEffect transition="in" filter="fade">
                                      <p:cBhvr>
                                        <p:cTn id="91" dur="500"/>
                                        <p:tgtEl>
                                          <p:spTgt spid="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61"/>
                                        </p:tgtEl>
                                        <p:attrNameLst>
                                          <p:attrName>style.visibility</p:attrName>
                                        </p:attrNameLst>
                                      </p:cBhvr>
                                      <p:to>
                                        <p:strVal val="visible"/>
                                      </p:to>
                                    </p:set>
                                    <p:animEffect transition="in" filter="fade">
                                      <p:cBhvr>
                                        <p:cTn id="94"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animBg="1"/>
      <p:bldP spid="32" grpId="0" animBg="1"/>
      <p:bldP spid="48" grpId="0" animBg="1"/>
      <p:bldP spid="49" grpId="0" animBg="1"/>
      <p:bldP spid="60" grpId="0" animBg="1"/>
      <p:bldP spid="61" grpId="0" animBg="1"/>
      <p:bldP spid="14" grpId="0"/>
      <p:bldP spid="6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Ring Signatures &amp; </a:t>
            </a:r>
            <a:r>
              <a:rPr lang="en-US" b="1" dirty="0" err="1"/>
              <a:t>RingCT</a:t>
            </a:r>
            <a:endParaRPr lang="en-US" b="1" dirty="0"/>
          </a:p>
        </p:txBody>
      </p:sp>
      <p:sp>
        <p:nvSpPr>
          <p:cNvPr id="5" name="Rounded Rectangle 4"/>
          <p:cNvSpPr/>
          <p:nvPr/>
        </p:nvSpPr>
        <p:spPr>
          <a:xfrm>
            <a:off x="567461" y="2513546"/>
            <a:ext cx="2723145"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6" name="Rounded Rectangle 5"/>
          <p:cNvSpPr/>
          <p:nvPr/>
        </p:nvSpPr>
        <p:spPr>
          <a:xfrm>
            <a:off x="567460" y="3120012"/>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a:t>
            </a:r>
          </a:p>
        </p:txBody>
      </p:sp>
      <p:sp>
        <p:nvSpPr>
          <p:cNvPr id="7" name="Rounded Rectangle 6"/>
          <p:cNvSpPr/>
          <p:nvPr/>
        </p:nvSpPr>
        <p:spPr>
          <a:xfrm>
            <a:off x="567459" y="3726478"/>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8" name="Rounded Rectangle 7"/>
          <p:cNvSpPr/>
          <p:nvPr/>
        </p:nvSpPr>
        <p:spPr>
          <a:xfrm>
            <a:off x="567461" y="4328056"/>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a:t>
            </a:r>
          </a:p>
        </p:txBody>
      </p:sp>
      <p:sp>
        <p:nvSpPr>
          <p:cNvPr id="9" name="Rounded Rectangle 8"/>
          <p:cNvSpPr/>
          <p:nvPr/>
        </p:nvSpPr>
        <p:spPr>
          <a:xfrm>
            <a:off x="567460" y="4934522"/>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a:t>
            </a:r>
          </a:p>
        </p:txBody>
      </p:sp>
      <p:sp>
        <p:nvSpPr>
          <p:cNvPr id="10" name="Rounded Rectangle 9"/>
          <p:cNvSpPr/>
          <p:nvPr/>
        </p:nvSpPr>
        <p:spPr>
          <a:xfrm>
            <a:off x="567459" y="5540988"/>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a:t>
            </a:r>
          </a:p>
        </p:txBody>
      </p:sp>
      <p:sp>
        <p:nvSpPr>
          <p:cNvPr id="40" name="TextBox 39"/>
          <p:cNvSpPr txBox="1"/>
          <p:nvPr/>
        </p:nvSpPr>
        <p:spPr>
          <a:xfrm>
            <a:off x="1482213" y="1858586"/>
            <a:ext cx="893643" cy="369332"/>
          </a:xfrm>
          <a:prstGeom prst="rect">
            <a:avLst/>
          </a:prstGeom>
          <a:noFill/>
        </p:spPr>
        <p:txBody>
          <a:bodyPr wrap="none" rtlCol="0">
            <a:spAutoFit/>
          </a:bodyPr>
          <a:lstStyle/>
          <a:p>
            <a:pPr algn="ctr"/>
            <a:r>
              <a:rPr lang="en-US" b="1" dirty="0"/>
              <a:t>INPUTS</a:t>
            </a:r>
          </a:p>
        </p:txBody>
      </p:sp>
      <p:grpSp>
        <p:nvGrpSpPr>
          <p:cNvPr id="4" name="Group 3"/>
          <p:cNvGrpSpPr/>
          <p:nvPr/>
        </p:nvGrpSpPr>
        <p:grpSpPr>
          <a:xfrm>
            <a:off x="3290607" y="3067532"/>
            <a:ext cx="8106263" cy="1492439"/>
            <a:chOff x="3290607" y="3067532"/>
            <a:chExt cx="8106263" cy="1492439"/>
          </a:xfrm>
        </p:grpSpPr>
        <p:grpSp>
          <p:nvGrpSpPr>
            <p:cNvPr id="3" name="Group 2"/>
            <p:cNvGrpSpPr/>
            <p:nvPr/>
          </p:nvGrpSpPr>
          <p:grpSpPr>
            <a:xfrm>
              <a:off x="4094922" y="3619067"/>
              <a:ext cx="7301948" cy="940904"/>
              <a:chOff x="4094922" y="3619067"/>
              <a:chExt cx="7301948" cy="940904"/>
            </a:xfrm>
          </p:grpSpPr>
          <p:grpSp>
            <p:nvGrpSpPr>
              <p:cNvPr id="63" name="Group 62"/>
              <p:cNvGrpSpPr/>
              <p:nvPr/>
            </p:nvGrpSpPr>
            <p:grpSpPr>
              <a:xfrm>
                <a:off x="4094922" y="3862773"/>
                <a:ext cx="6515885" cy="449679"/>
                <a:chOff x="4094922" y="3862773"/>
                <a:chExt cx="6515885" cy="449679"/>
              </a:xfrm>
            </p:grpSpPr>
            <p:sp>
              <p:nvSpPr>
                <p:cNvPr id="58" name="Arrow: Right 57"/>
                <p:cNvSpPr/>
                <p:nvPr/>
              </p:nvSpPr>
              <p:spPr>
                <a:xfrm>
                  <a:off x="5155096" y="3866584"/>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Arrow: Right 58"/>
                <p:cNvSpPr/>
                <p:nvPr/>
              </p:nvSpPr>
              <p:spPr>
                <a:xfrm>
                  <a:off x="6215270" y="386277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Arrow: Right 55"/>
                <p:cNvSpPr/>
                <p:nvPr/>
              </p:nvSpPr>
              <p:spPr>
                <a:xfrm>
                  <a:off x="4094922" y="386658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row: Right 59"/>
                <p:cNvSpPr/>
                <p:nvPr/>
              </p:nvSpPr>
              <p:spPr>
                <a:xfrm>
                  <a:off x="7275444" y="386277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row: Right 60"/>
                <p:cNvSpPr/>
                <p:nvPr/>
              </p:nvSpPr>
              <p:spPr>
                <a:xfrm>
                  <a:off x="8335618" y="3862774"/>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Arrow: Right 61"/>
                <p:cNvSpPr/>
                <p:nvPr/>
              </p:nvSpPr>
              <p:spPr>
                <a:xfrm>
                  <a:off x="9395792" y="3862773"/>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p:cNvSpPr/>
              <p:nvPr/>
            </p:nvSpPr>
            <p:spPr>
              <a:xfrm>
                <a:off x="4094922" y="3619067"/>
                <a:ext cx="940904" cy="940904"/>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155096"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215270" y="3619067"/>
                <a:ext cx="940904" cy="940904"/>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7275444"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8335618"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9395792" y="3619067"/>
                <a:ext cx="940904" cy="940904"/>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10455966"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 name="Straight Connector 16"/>
            <p:cNvCxnSpPr>
              <a:stCxn id="6" idx="3"/>
            </p:cNvCxnSpPr>
            <p:nvPr/>
          </p:nvCxnSpPr>
          <p:spPr>
            <a:xfrm flipV="1">
              <a:off x="3290607" y="3384706"/>
              <a:ext cx="7635811" cy="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9862076"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6703463"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4579695"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10530462" y="3067532"/>
              <a:ext cx="818109" cy="369332"/>
            </a:xfrm>
            <a:prstGeom prst="rect">
              <a:avLst/>
            </a:prstGeom>
            <a:noFill/>
          </p:spPr>
          <p:txBody>
            <a:bodyPr wrap="none" rtlCol="0">
              <a:spAutoFit/>
            </a:bodyPr>
            <a:lstStyle/>
            <a:p>
              <a:pPr algn="ctr"/>
              <a:r>
                <a:rPr lang="en-US" dirty="0"/>
                <a:t>Newer</a:t>
              </a:r>
            </a:p>
          </p:txBody>
        </p:sp>
        <p:sp>
          <p:nvSpPr>
            <p:cNvPr id="53" name="TextBox 52"/>
            <p:cNvSpPr txBox="1"/>
            <p:nvPr/>
          </p:nvSpPr>
          <p:spPr>
            <a:xfrm>
              <a:off x="3977215" y="3067532"/>
              <a:ext cx="716863" cy="369332"/>
            </a:xfrm>
            <a:prstGeom prst="rect">
              <a:avLst/>
            </a:prstGeom>
            <a:noFill/>
          </p:spPr>
          <p:txBody>
            <a:bodyPr wrap="none" rtlCol="0">
              <a:spAutoFit/>
            </a:bodyPr>
            <a:lstStyle/>
            <a:p>
              <a:pPr algn="ctr"/>
              <a:r>
                <a:rPr lang="en-US" dirty="0"/>
                <a:t>Older</a:t>
              </a:r>
            </a:p>
          </p:txBody>
        </p:sp>
      </p:grpSp>
      <p:sp>
        <p:nvSpPr>
          <p:cNvPr id="64" name="TextBox 63"/>
          <p:cNvSpPr txBox="1"/>
          <p:nvPr/>
        </p:nvSpPr>
        <p:spPr>
          <a:xfrm>
            <a:off x="3479087" y="4557508"/>
            <a:ext cx="2172581" cy="646331"/>
          </a:xfrm>
          <a:prstGeom prst="rect">
            <a:avLst/>
          </a:prstGeom>
          <a:noFill/>
        </p:spPr>
        <p:txBody>
          <a:bodyPr wrap="none" rtlCol="0">
            <a:spAutoFit/>
          </a:bodyPr>
          <a:lstStyle/>
          <a:p>
            <a:pPr algn="ctr"/>
            <a:r>
              <a:rPr lang="en-US" dirty="0"/>
              <a:t>Coinbase Transaction</a:t>
            </a:r>
          </a:p>
          <a:p>
            <a:pPr algn="ctr"/>
            <a:r>
              <a:rPr lang="en-US" dirty="0"/>
              <a:t>(New Money)</a:t>
            </a:r>
          </a:p>
        </p:txBody>
      </p:sp>
      <p:sp>
        <p:nvSpPr>
          <p:cNvPr id="65" name="TextBox 64"/>
          <p:cNvSpPr txBox="1"/>
          <p:nvPr/>
        </p:nvSpPr>
        <p:spPr>
          <a:xfrm>
            <a:off x="5941772" y="4565190"/>
            <a:ext cx="1487907" cy="646331"/>
          </a:xfrm>
          <a:prstGeom prst="rect">
            <a:avLst/>
          </a:prstGeom>
          <a:noFill/>
        </p:spPr>
        <p:txBody>
          <a:bodyPr wrap="none" rtlCol="0">
            <a:spAutoFit/>
          </a:bodyPr>
          <a:lstStyle/>
          <a:p>
            <a:pPr algn="ctr"/>
            <a:r>
              <a:rPr lang="en-US" dirty="0"/>
              <a:t>Input Actually</a:t>
            </a:r>
          </a:p>
          <a:p>
            <a:pPr algn="ctr"/>
            <a:r>
              <a:rPr lang="en-US" dirty="0"/>
              <a:t>Spent</a:t>
            </a:r>
          </a:p>
        </p:txBody>
      </p:sp>
      <p:sp>
        <p:nvSpPr>
          <p:cNvPr id="66" name="TextBox 65"/>
          <p:cNvSpPr txBox="1"/>
          <p:nvPr/>
        </p:nvSpPr>
        <p:spPr>
          <a:xfrm>
            <a:off x="9030892" y="4565190"/>
            <a:ext cx="1662379" cy="646331"/>
          </a:xfrm>
          <a:prstGeom prst="rect">
            <a:avLst/>
          </a:prstGeom>
          <a:noFill/>
        </p:spPr>
        <p:txBody>
          <a:bodyPr wrap="none" rtlCol="0">
            <a:spAutoFit/>
          </a:bodyPr>
          <a:lstStyle/>
          <a:p>
            <a:pPr algn="ctr"/>
            <a:r>
              <a:rPr lang="en-US" dirty="0"/>
              <a:t>Someone Else</a:t>
            </a:r>
          </a:p>
          <a:p>
            <a:pPr algn="ctr"/>
            <a:r>
              <a:rPr lang="en-US" dirty="0"/>
              <a:t>Borrowed Input</a:t>
            </a:r>
          </a:p>
        </p:txBody>
      </p:sp>
    </p:spTree>
    <p:extLst>
      <p:ext uri="{BB962C8B-B14F-4D97-AF65-F5344CB8AC3E}">
        <p14:creationId xmlns:p14="http://schemas.microsoft.com/office/powerpoint/2010/main" val="1334472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500"/>
                                        <p:tgtEl>
                                          <p:spTgt spid="6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fade">
                                      <p:cBhvr>
                                        <p:cTn id="39" dur="500"/>
                                        <p:tgtEl>
                                          <p:spTgt spid="6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6"/>
                                        </p:tgtEl>
                                        <p:attrNameLst>
                                          <p:attrName>style.visibility</p:attrName>
                                        </p:attrNameLst>
                                      </p:cBhvr>
                                      <p:to>
                                        <p:strVal val="visible"/>
                                      </p:to>
                                    </p:set>
                                    <p:animEffect transition="in" filter="fade">
                                      <p:cBhvr>
                                        <p:cTn id="44"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40" grpId="0"/>
      <p:bldP spid="64" grpId="0"/>
      <p:bldP spid="65" grpId="0"/>
      <p:bldP spid="6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How Inputs Are Selected</a:t>
            </a:r>
          </a:p>
        </p:txBody>
      </p:sp>
      <p:sp>
        <p:nvSpPr>
          <p:cNvPr id="5" name="Rectangle 4"/>
          <p:cNvSpPr/>
          <p:nvPr/>
        </p:nvSpPr>
        <p:spPr>
          <a:xfrm>
            <a:off x="838200" y="3379304"/>
            <a:ext cx="10515600" cy="768626"/>
          </a:xfrm>
          <a:prstGeom prst="rect">
            <a:avLst/>
          </a:prstGeom>
          <a:solidFill>
            <a:srgbClr val="54823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AT LAUNCH</a:t>
            </a:r>
          </a:p>
        </p:txBody>
      </p:sp>
      <p:sp>
        <p:nvSpPr>
          <p:cNvPr id="6" name="Rectangle 5"/>
          <p:cNvSpPr/>
          <p:nvPr/>
        </p:nvSpPr>
        <p:spPr>
          <a:xfrm>
            <a:off x="838200" y="4147930"/>
            <a:ext cx="10515600" cy="768626"/>
          </a:xfrm>
          <a:prstGeom prst="rect">
            <a:avLst/>
          </a:prstGeom>
          <a:gradFill flip="none" rotWithShape="1">
            <a:gsLst>
              <a:gs pos="0">
                <a:schemeClr val="accent6">
                  <a:lumMod val="20000"/>
                  <a:lumOff val="80000"/>
                </a:schemeClr>
              </a:gs>
              <a:gs pos="91000">
                <a:srgbClr val="548235"/>
              </a:gs>
              <a:gs pos="100000">
                <a:srgbClr val="54823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CURRENT (IMPROVED TRIANGULAR DISTRIBUTION)</a:t>
            </a:r>
          </a:p>
        </p:txBody>
      </p:sp>
      <p:sp>
        <p:nvSpPr>
          <p:cNvPr id="7" name="Rectangle 6"/>
          <p:cNvSpPr/>
          <p:nvPr/>
        </p:nvSpPr>
        <p:spPr>
          <a:xfrm>
            <a:off x="838200" y="4916556"/>
            <a:ext cx="10515600" cy="768626"/>
          </a:xfrm>
          <a:prstGeom prst="rect">
            <a:avLst/>
          </a:prstGeom>
          <a:gradFill flip="none" rotWithShape="1">
            <a:gsLst>
              <a:gs pos="70000">
                <a:srgbClr val="9BB987"/>
              </a:gs>
              <a:gs pos="0">
                <a:schemeClr val="accent6">
                  <a:lumMod val="20000"/>
                  <a:lumOff val="80000"/>
                </a:schemeClr>
              </a:gs>
              <a:gs pos="96000">
                <a:srgbClr val="548235"/>
              </a:gs>
              <a:gs pos="100000">
                <a:srgbClr val="54823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IDEAL</a:t>
            </a:r>
          </a:p>
        </p:txBody>
      </p:sp>
      <p:grpSp>
        <p:nvGrpSpPr>
          <p:cNvPr id="16" name="Group 15"/>
          <p:cNvGrpSpPr/>
          <p:nvPr/>
        </p:nvGrpSpPr>
        <p:grpSpPr>
          <a:xfrm>
            <a:off x="838200" y="2241346"/>
            <a:ext cx="10515600" cy="1137958"/>
            <a:chOff x="838200" y="2241346"/>
            <a:chExt cx="10515600" cy="1137958"/>
          </a:xfrm>
        </p:grpSpPr>
        <p:sp>
          <p:nvSpPr>
            <p:cNvPr id="4" name="Rectangle 3"/>
            <p:cNvSpPr/>
            <p:nvPr/>
          </p:nvSpPr>
          <p:spPr>
            <a:xfrm>
              <a:off x="838200" y="2610678"/>
              <a:ext cx="10515600" cy="768626"/>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ENTIRE BLOCKCHAIN</a:t>
              </a:r>
            </a:p>
          </p:txBody>
        </p:sp>
        <p:sp>
          <p:nvSpPr>
            <p:cNvPr id="10" name="TextBox 9"/>
            <p:cNvSpPr txBox="1"/>
            <p:nvPr/>
          </p:nvSpPr>
          <p:spPr>
            <a:xfrm>
              <a:off x="4187686" y="2241346"/>
              <a:ext cx="2190151" cy="369332"/>
            </a:xfrm>
            <a:prstGeom prst="rect">
              <a:avLst/>
            </a:prstGeom>
            <a:noFill/>
          </p:spPr>
          <p:txBody>
            <a:bodyPr wrap="none" rtlCol="0">
              <a:spAutoFit/>
            </a:bodyPr>
            <a:lstStyle/>
            <a:p>
              <a:r>
                <a:rPr lang="en-US" i="1" dirty="0"/>
                <a:t>Time Since Last Spent</a:t>
              </a:r>
            </a:p>
          </p:txBody>
        </p:sp>
        <p:cxnSp>
          <p:nvCxnSpPr>
            <p:cNvPr id="12" name="Straight Connector 11"/>
            <p:cNvCxnSpPr>
              <a:stCxn id="10" idx="1"/>
            </p:cNvCxnSpPr>
            <p:nvPr/>
          </p:nvCxnSpPr>
          <p:spPr>
            <a:xfrm flipH="1">
              <a:off x="838200" y="2426012"/>
              <a:ext cx="3349486"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 idx="3"/>
            </p:cNvCxnSpPr>
            <p:nvPr/>
          </p:nvCxnSpPr>
          <p:spPr>
            <a:xfrm>
              <a:off x="6377837" y="2426012"/>
              <a:ext cx="4975963" cy="0"/>
            </a:xfrm>
            <a:prstGeom prst="straightConnector1">
              <a:avLst/>
            </a:prstGeom>
            <a:ln w="19050">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63696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 descr="ˈKoʊvri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1235" y="495100"/>
            <a:ext cx="3489529" cy="885578"/>
          </a:xfrm>
          <a:prstGeom prst="rect">
            <a:avLst/>
          </a:prstGeom>
          <a:noFill/>
          <a:extLst>
            <a:ext uri="{909E8E84-426E-40DD-AFC4-6F175D3DCCD1}">
              <a14:hiddenFill xmlns:a14="http://schemas.microsoft.com/office/drawing/2010/main">
                <a:solidFill>
                  <a:srgbClr val="FFFFFF"/>
                </a:solidFill>
              </a14:hiddenFill>
            </a:ext>
          </a:extLst>
        </p:spPr>
      </p:pic>
      <p:sp>
        <p:nvSpPr>
          <p:cNvPr id="24" name="Oval 23"/>
          <p:cNvSpPr/>
          <p:nvPr/>
        </p:nvSpPr>
        <p:spPr>
          <a:xfrm>
            <a:off x="1912410" y="2035783"/>
            <a:ext cx="1042737" cy="104273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5578031" y="2035783"/>
            <a:ext cx="1042737" cy="1042737"/>
          </a:xfrm>
          <a:prstGeom prst="ellipse">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484284" y="1883383"/>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955147" y="4209488"/>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578031" y="5252225"/>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687567" y="3984899"/>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987982" y="2233985"/>
            <a:ext cx="891591" cy="646331"/>
          </a:xfrm>
          <a:prstGeom prst="rect">
            <a:avLst/>
          </a:prstGeom>
          <a:noFill/>
        </p:spPr>
        <p:txBody>
          <a:bodyPr wrap="none" rtlCol="0">
            <a:spAutoFit/>
          </a:bodyPr>
          <a:lstStyle/>
          <a:p>
            <a:pPr algn="ctr"/>
            <a:r>
              <a:rPr lang="en-US" b="1" dirty="0"/>
              <a:t>ORIGIN</a:t>
            </a:r>
          </a:p>
          <a:p>
            <a:pPr algn="ctr"/>
            <a:r>
              <a:rPr lang="en-US" b="1" dirty="0"/>
              <a:t>NODE</a:t>
            </a:r>
          </a:p>
        </p:txBody>
      </p:sp>
      <p:sp>
        <p:nvSpPr>
          <p:cNvPr id="31" name="TextBox 30"/>
          <p:cNvSpPr txBox="1"/>
          <p:nvPr/>
        </p:nvSpPr>
        <p:spPr>
          <a:xfrm>
            <a:off x="1664977" y="1682608"/>
            <a:ext cx="1537600" cy="369332"/>
          </a:xfrm>
          <a:prstGeom prst="rect">
            <a:avLst/>
          </a:prstGeom>
          <a:noFill/>
        </p:spPr>
        <p:txBody>
          <a:bodyPr wrap="none" rtlCol="0">
            <a:spAutoFit/>
          </a:bodyPr>
          <a:lstStyle/>
          <a:p>
            <a:pPr algn="ctr"/>
            <a:r>
              <a:rPr lang="en-US" b="1" dirty="0"/>
              <a:t>12.154.85.166</a:t>
            </a:r>
          </a:p>
        </p:txBody>
      </p:sp>
      <p:sp>
        <p:nvSpPr>
          <p:cNvPr id="33" name="Right Arrow 32"/>
          <p:cNvSpPr/>
          <p:nvPr/>
        </p:nvSpPr>
        <p:spPr>
          <a:xfrm rot="8285617">
            <a:off x="3784717" y="3557589"/>
            <a:ext cx="2006480"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554634" y="2233985"/>
            <a:ext cx="1089529" cy="646331"/>
          </a:xfrm>
          <a:prstGeom prst="rect">
            <a:avLst/>
          </a:prstGeom>
          <a:noFill/>
        </p:spPr>
        <p:txBody>
          <a:bodyPr wrap="none" rtlCol="0">
            <a:spAutoFit/>
          </a:bodyPr>
          <a:lstStyle/>
          <a:p>
            <a:pPr algn="ctr"/>
            <a:r>
              <a:rPr lang="en-US" b="1" dirty="0"/>
              <a:t>LOGGING</a:t>
            </a:r>
          </a:p>
          <a:p>
            <a:pPr algn="ctr"/>
            <a:r>
              <a:rPr lang="en-US" b="1" dirty="0"/>
              <a:t>NODE</a:t>
            </a:r>
          </a:p>
        </p:txBody>
      </p:sp>
      <p:sp>
        <p:nvSpPr>
          <p:cNvPr id="36" name="Right Arrow 35"/>
          <p:cNvSpPr/>
          <p:nvPr/>
        </p:nvSpPr>
        <p:spPr>
          <a:xfrm rot="1264064">
            <a:off x="4043218" y="5109915"/>
            <a:ext cx="1534214"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9603495">
            <a:off x="6611316" y="5007755"/>
            <a:ext cx="1090864"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37"/>
          <p:cNvSpPr/>
          <p:nvPr/>
        </p:nvSpPr>
        <p:spPr>
          <a:xfrm rot="21426440">
            <a:off x="6791060" y="2379614"/>
            <a:ext cx="2553890"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1613017" y="1642441"/>
            <a:ext cx="1648322" cy="374592"/>
          </a:xfrm>
          <a:prstGeom prst="ellipse">
            <a:avLst/>
          </a:prstGeom>
          <a:noFill/>
          <a:ln w="28575">
            <a:solidFill>
              <a:srgbClr val="F84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p:cNvSpPr/>
          <p:nvPr/>
        </p:nvSpPr>
        <p:spPr>
          <a:xfrm>
            <a:off x="3104706" y="2423598"/>
            <a:ext cx="2323766"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3445849" y="2174308"/>
            <a:ext cx="1657313" cy="369332"/>
          </a:xfrm>
          <a:prstGeom prst="rect">
            <a:avLst/>
          </a:prstGeom>
          <a:noFill/>
        </p:spPr>
        <p:txBody>
          <a:bodyPr wrap="none" rtlCol="0">
            <a:spAutoFit/>
          </a:bodyPr>
          <a:lstStyle/>
          <a:p>
            <a:pPr algn="ctr"/>
            <a:r>
              <a:rPr lang="en-US" dirty="0" err="1"/>
              <a:t>Tx</a:t>
            </a:r>
            <a:r>
              <a:rPr lang="en-US" dirty="0"/>
              <a:t> ID: 375wd4h</a:t>
            </a:r>
          </a:p>
        </p:txBody>
      </p:sp>
    </p:spTree>
    <p:extLst>
      <p:ext uri="{BB962C8B-B14F-4D97-AF65-F5344CB8AC3E}">
        <p14:creationId xmlns:p14="http://schemas.microsoft.com/office/powerpoint/2010/main" val="1126924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ipe(left)">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500"/>
                                        <p:tgtEl>
                                          <p:spTgt spid="42"/>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par>
                          <p:cTn id="33" fill="hold">
                            <p:stCondLst>
                              <p:cond delay="2500"/>
                            </p:stCondLst>
                            <p:childTnLst>
                              <p:par>
                                <p:cTn id="34" presetID="22" presetClass="entr" presetSubtype="2" fill="hold" grpId="0" nodeType="after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wipe(right)">
                                      <p:cBhvr>
                                        <p:cTn id="36" dur="500"/>
                                        <p:tgtEl>
                                          <p:spTgt spid="33"/>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wipe(left)">
                                      <p:cBhvr>
                                        <p:cTn id="39" dur="500"/>
                                        <p:tgtEl>
                                          <p:spTgt spid="38"/>
                                        </p:tgtEl>
                                      </p:cBhvr>
                                    </p:animEffect>
                                  </p:childTnLst>
                                </p:cTn>
                              </p:par>
                            </p:childTnLst>
                          </p:cTn>
                        </p:par>
                        <p:par>
                          <p:cTn id="40" fill="hold">
                            <p:stCondLst>
                              <p:cond delay="3000"/>
                            </p:stCondLst>
                            <p:childTnLst>
                              <p:par>
                                <p:cTn id="41" presetID="10" presetClass="entr" presetSubtype="0"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wipe(left)">
                                      <p:cBhvr>
                                        <p:cTn id="50" dur="500"/>
                                        <p:tgtEl>
                                          <p:spTgt spid="36"/>
                                        </p:tgtEl>
                                      </p:cBhvr>
                                    </p:animEffec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childTnLst>
                          </p:cTn>
                        </p:par>
                        <p:par>
                          <p:cTn id="55" fill="hold">
                            <p:stCondLst>
                              <p:cond delay="4500"/>
                            </p:stCondLst>
                            <p:childTnLst>
                              <p:par>
                                <p:cTn id="56" presetID="22" presetClass="entr" presetSubtype="8" fill="hold" grpId="0" nodeType="after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wipe(left)">
                                      <p:cBhvr>
                                        <p:cTn id="58" dur="500"/>
                                        <p:tgtEl>
                                          <p:spTgt spid="37"/>
                                        </p:tgtEl>
                                      </p:cBhvr>
                                    </p:animEffect>
                                  </p:childTnLst>
                                </p:cTn>
                              </p:par>
                            </p:childTnLst>
                          </p:cTn>
                        </p:par>
                        <p:par>
                          <p:cTn id="59" fill="hold">
                            <p:stCondLst>
                              <p:cond delay="5000"/>
                            </p:stCondLst>
                            <p:childTnLst>
                              <p:par>
                                <p:cTn id="60" presetID="10" presetClass="entr" presetSubtype="0" fill="hold" grpId="0" nodeType="after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p:bldP spid="31" grpId="0"/>
      <p:bldP spid="33" grpId="0" animBg="1"/>
      <p:bldP spid="34" grpId="0"/>
      <p:bldP spid="36" grpId="0" animBg="1"/>
      <p:bldP spid="37" grpId="0" animBg="1"/>
      <p:bldP spid="38" grpId="0" animBg="1"/>
      <p:bldP spid="39" grpId="0" animBg="1"/>
      <p:bldP spid="41" grpId="0" animBg="1"/>
      <p:bldP spid="4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ˈKoʊvri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1235" y="495100"/>
            <a:ext cx="3489529" cy="885578"/>
          </a:xfrm>
          <a:prstGeom prst="rect">
            <a:avLst/>
          </a:prstGeom>
          <a:noFill/>
          <a:extLst>
            <a:ext uri="{909E8E84-426E-40DD-AFC4-6F175D3DCCD1}">
              <a14:hiddenFill xmlns:a14="http://schemas.microsoft.com/office/drawing/2010/main">
                <a:solidFill>
                  <a:srgbClr val="FFFFFF"/>
                </a:solidFill>
              </a14:hiddenFill>
            </a:ext>
          </a:extLst>
        </p:spPr>
      </p:pic>
      <p:sp>
        <p:nvSpPr>
          <p:cNvPr id="24" name="Oval 23"/>
          <p:cNvSpPr/>
          <p:nvPr/>
        </p:nvSpPr>
        <p:spPr>
          <a:xfrm>
            <a:off x="1912410" y="2035783"/>
            <a:ext cx="1042737" cy="104273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5578031" y="2035783"/>
            <a:ext cx="1042737" cy="1042737"/>
          </a:xfrm>
          <a:prstGeom prst="ellipse">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484284" y="1883383"/>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955147" y="4209488"/>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578031" y="5252225"/>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687567" y="3984899"/>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987982" y="2233985"/>
            <a:ext cx="891591" cy="646331"/>
          </a:xfrm>
          <a:prstGeom prst="rect">
            <a:avLst/>
          </a:prstGeom>
          <a:noFill/>
        </p:spPr>
        <p:txBody>
          <a:bodyPr wrap="none" rtlCol="0">
            <a:spAutoFit/>
          </a:bodyPr>
          <a:lstStyle/>
          <a:p>
            <a:pPr algn="ctr"/>
            <a:r>
              <a:rPr lang="en-US" b="1" dirty="0"/>
              <a:t>ORIGIN</a:t>
            </a:r>
          </a:p>
          <a:p>
            <a:pPr algn="ctr"/>
            <a:r>
              <a:rPr lang="en-US" b="1" dirty="0"/>
              <a:t>NODE</a:t>
            </a:r>
          </a:p>
        </p:txBody>
      </p:sp>
      <p:sp>
        <p:nvSpPr>
          <p:cNvPr id="31" name="TextBox 30"/>
          <p:cNvSpPr txBox="1"/>
          <p:nvPr/>
        </p:nvSpPr>
        <p:spPr>
          <a:xfrm>
            <a:off x="606767" y="1631188"/>
            <a:ext cx="6510628" cy="369332"/>
          </a:xfrm>
          <a:prstGeom prst="rect">
            <a:avLst/>
          </a:prstGeom>
          <a:noFill/>
        </p:spPr>
        <p:txBody>
          <a:bodyPr wrap="none" rtlCol="0">
            <a:spAutoFit/>
          </a:bodyPr>
          <a:lstStyle/>
          <a:p>
            <a:pPr algn="ctr"/>
            <a:r>
              <a:rPr lang="en-US" b="1" dirty="0"/>
              <a:t>j3hdkil4juppzdz2z3hiybauoagcq4rz3lcqygge5tmg2ea7vs3q.b32.i2p</a:t>
            </a:r>
          </a:p>
        </p:txBody>
      </p:sp>
      <p:sp>
        <p:nvSpPr>
          <p:cNvPr id="33" name="TextBox 32"/>
          <p:cNvSpPr txBox="1"/>
          <p:nvPr/>
        </p:nvSpPr>
        <p:spPr>
          <a:xfrm>
            <a:off x="5554634" y="2233985"/>
            <a:ext cx="1089529" cy="646331"/>
          </a:xfrm>
          <a:prstGeom prst="rect">
            <a:avLst/>
          </a:prstGeom>
          <a:noFill/>
        </p:spPr>
        <p:txBody>
          <a:bodyPr wrap="none" rtlCol="0">
            <a:spAutoFit/>
          </a:bodyPr>
          <a:lstStyle/>
          <a:p>
            <a:pPr algn="ctr"/>
            <a:r>
              <a:rPr lang="en-US" b="1" dirty="0"/>
              <a:t>LOGGING</a:t>
            </a:r>
          </a:p>
          <a:p>
            <a:pPr algn="ctr"/>
            <a:r>
              <a:rPr lang="en-US" b="1" dirty="0"/>
              <a:t>NODE</a:t>
            </a:r>
          </a:p>
        </p:txBody>
      </p:sp>
      <p:sp>
        <p:nvSpPr>
          <p:cNvPr id="40" name="TextBox 39"/>
          <p:cNvSpPr txBox="1"/>
          <p:nvPr/>
        </p:nvSpPr>
        <p:spPr>
          <a:xfrm>
            <a:off x="3445849" y="2174308"/>
            <a:ext cx="1657313" cy="369332"/>
          </a:xfrm>
          <a:prstGeom prst="rect">
            <a:avLst/>
          </a:prstGeom>
          <a:noFill/>
        </p:spPr>
        <p:txBody>
          <a:bodyPr wrap="none" rtlCol="0">
            <a:spAutoFit/>
          </a:bodyPr>
          <a:lstStyle/>
          <a:p>
            <a:pPr algn="ctr"/>
            <a:r>
              <a:rPr lang="en-US" dirty="0" err="1"/>
              <a:t>Tx</a:t>
            </a:r>
            <a:r>
              <a:rPr lang="en-US" dirty="0"/>
              <a:t> ID: 375wd4h</a:t>
            </a:r>
          </a:p>
        </p:txBody>
      </p:sp>
      <p:sp>
        <p:nvSpPr>
          <p:cNvPr id="41" name="Oval 40"/>
          <p:cNvSpPr/>
          <p:nvPr/>
        </p:nvSpPr>
        <p:spPr>
          <a:xfrm>
            <a:off x="127912" y="1625928"/>
            <a:ext cx="7315200" cy="374592"/>
          </a:xfrm>
          <a:prstGeom prst="ellipse">
            <a:avLst/>
          </a:prstGeom>
          <a:noFill/>
          <a:ln w="28575">
            <a:solidFill>
              <a:srgbClr val="F84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97" name="Group 4096"/>
          <p:cNvGrpSpPr/>
          <p:nvPr/>
        </p:nvGrpSpPr>
        <p:grpSpPr>
          <a:xfrm>
            <a:off x="3104706" y="2423598"/>
            <a:ext cx="2323766" cy="272715"/>
            <a:chOff x="3104706" y="2423598"/>
            <a:chExt cx="2323766" cy="272715"/>
          </a:xfrm>
        </p:grpSpPr>
        <p:sp>
          <p:nvSpPr>
            <p:cNvPr id="39" name="Right Arrow 38"/>
            <p:cNvSpPr/>
            <p:nvPr/>
          </p:nvSpPr>
          <p:spPr>
            <a:xfrm>
              <a:off x="3104706" y="2423598"/>
              <a:ext cx="2323766"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261339" y="2470150"/>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3562181" y="2470318"/>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3842025" y="2469982"/>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4142867" y="2470150"/>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416708" y="2468744"/>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4717550" y="2468912"/>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012348" y="2468576"/>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99" name="Group 4098"/>
          <p:cNvGrpSpPr/>
          <p:nvPr/>
        </p:nvGrpSpPr>
        <p:grpSpPr>
          <a:xfrm>
            <a:off x="3784717" y="3068342"/>
            <a:ext cx="2006480" cy="1172328"/>
            <a:chOff x="3784717" y="3068342"/>
            <a:chExt cx="2006480" cy="1172328"/>
          </a:xfrm>
        </p:grpSpPr>
        <p:sp>
          <p:nvSpPr>
            <p:cNvPr id="32" name="Right Arrow 31"/>
            <p:cNvSpPr/>
            <p:nvPr/>
          </p:nvSpPr>
          <p:spPr>
            <a:xfrm rot="8285617">
              <a:off x="3784717" y="3557589"/>
              <a:ext cx="2006480"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rot="19034800">
              <a:off x="4237461" y="4057790"/>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rot="19034800">
              <a:off x="4458478" y="3853689"/>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rot="19034800">
              <a:off x="4663735" y="3663472"/>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rot="19034800">
              <a:off x="4884752" y="3459371"/>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rot="19034800">
              <a:off x="5084875" y="3272443"/>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rot="19034800">
              <a:off x="5305892" y="3068342"/>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02" name="Group 4101"/>
          <p:cNvGrpSpPr/>
          <p:nvPr/>
        </p:nvGrpSpPr>
        <p:grpSpPr>
          <a:xfrm>
            <a:off x="6791060" y="2379614"/>
            <a:ext cx="2553890" cy="280017"/>
            <a:chOff x="6791060" y="2379614"/>
            <a:chExt cx="2553890" cy="280017"/>
          </a:xfrm>
        </p:grpSpPr>
        <p:sp>
          <p:nvSpPr>
            <p:cNvPr id="37" name="Right Arrow 36"/>
            <p:cNvSpPr/>
            <p:nvPr/>
          </p:nvSpPr>
          <p:spPr>
            <a:xfrm rot="21426440">
              <a:off x="6791060" y="2379614"/>
              <a:ext cx="2553890"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rot="21435782">
              <a:off x="6957408" y="2476751"/>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rot="21435782">
              <a:off x="7257915" y="2462554"/>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rot="21435782">
              <a:off x="7537424" y="2448855"/>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rot="21435782">
              <a:off x="7837931" y="2434658"/>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rot="21435782">
              <a:off x="8111392" y="2420177"/>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rot="21435782">
              <a:off x="8411899" y="2405979"/>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rot="21435782">
              <a:off x="8706345" y="2391567"/>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rot="21435782">
              <a:off x="8985724" y="2382473"/>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00" name="Group 4099"/>
          <p:cNvGrpSpPr/>
          <p:nvPr/>
        </p:nvGrpSpPr>
        <p:grpSpPr>
          <a:xfrm>
            <a:off x="4043218" y="4956753"/>
            <a:ext cx="1534214" cy="494644"/>
            <a:chOff x="4043218" y="4956753"/>
            <a:chExt cx="1534214" cy="494644"/>
          </a:xfrm>
        </p:grpSpPr>
        <p:sp>
          <p:nvSpPr>
            <p:cNvPr id="35" name="Right Arrow 34"/>
            <p:cNvSpPr/>
            <p:nvPr/>
          </p:nvSpPr>
          <p:spPr>
            <a:xfrm rot="1264064">
              <a:off x="4043218" y="5109915"/>
              <a:ext cx="1534214"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rot="1242695">
              <a:off x="4259933" y="4956753"/>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rot="1242695">
              <a:off x="4541273" y="5063307"/>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rot="1242695">
              <a:off x="4803151" y="5161963"/>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rot="1242695">
              <a:off x="5084491" y="5268517"/>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01" name="Group 4100"/>
          <p:cNvGrpSpPr/>
          <p:nvPr/>
        </p:nvGrpSpPr>
        <p:grpSpPr>
          <a:xfrm>
            <a:off x="6611316" y="4917872"/>
            <a:ext cx="1090864" cy="507681"/>
            <a:chOff x="6611316" y="4917872"/>
            <a:chExt cx="1090864" cy="507681"/>
          </a:xfrm>
        </p:grpSpPr>
        <p:sp>
          <p:nvSpPr>
            <p:cNvPr id="36" name="Right Arrow 35"/>
            <p:cNvSpPr/>
            <p:nvPr/>
          </p:nvSpPr>
          <p:spPr>
            <a:xfrm rot="19603495">
              <a:off x="6611316" y="5007755"/>
              <a:ext cx="1090864"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rot="19560384">
              <a:off x="6797953" y="5242673"/>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rot="19560384">
              <a:off x="7047475" y="5074611"/>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rot="19560384">
              <a:off x="7279305" y="4917872"/>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0030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97"/>
                                        </p:tgtEl>
                                        <p:attrNameLst>
                                          <p:attrName>style.visibility</p:attrName>
                                        </p:attrNameLst>
                                      </p:cBhvr>
                                      <p:to>
                                        <p:strVal val="visible"/>
                                      </p:to>
                                    </p:set>
                                    <p:animEffect transition="in" filter="fade">
                                      <p:cBhvr>
                                        <p:cTn id="7" dur="500"/>
                                        <p:tgtEl>
                                          <p:spTgt spid="4097"/>
                                        </p:tgtEl>
                                      </p:cBhvr>
                                    </p:animEffect>
                                  </p:childTnLst>
                                </p:cTn>
                              </p:par>
                              <p:par>
                                <p:cTn id="8" presetID="10" presetClass="entr" presetSubtype="0" fill="hold" nodeType="withEffect">
                                  <p:stCondLst>
                                    <p:cond delay="0"/>
                                  </p:stCondLst>
                                  <p:childTnLst>
                                    <p:set>
                                      <p:cBhvr>
                                        <p:cTn id="9" dur="1" fill="hold">
                                          <p:stCondLst>
                                            <p:cond delay="0"/>
                                          </p:stCondLst>
                                        </p:cTn>
                                        <p:tgtEl>
                                          <p:spTgt spid="4102"/>
                                        </p:tgtEl>
                                        <p:attrNameLst>
                                          <p:attrName>style.visibility</p:attrName>
                                        </p:attrNameLst>
                                      </p:cBhvr>
                                      <p:to>
                                        <p:strVal val="visible"/>
                                      </p:to>
                                    </p:set>
                                    <p:animEffect transition="in" filter="fade">
                                      <p:cBhvr>
                                        <p:cTn id="10" dur="500"/>
                                        <p:tgtEl>
                                          <p:spTgt spid="4102"/>
                                        </p:tgtEl>
                                      </p:cBhvr>
                                    </p:animEffect>
                                  </p:childTnLst>
                                </p:cTn>
                              </p:par>
                              <p:par>
                                <p:cTn id="11" presetID="10" presetClass="entr" presetSubtype="0" fill="hold" nodeType="withEffect">
                                  <p:stCondLst>
                                    <p:cond delay="0"/>
                                  </p:stCondLst>
                                  <p:childTnLst>
                                    <p:set>
                                      <p:cBhvr>
                                        <p:cTn id="12" dur="1" fill="hold">
                                          <p:stCondLst>
                                            <p:cond delay="0"/>
                                          </p:stCondLst>
                                        </p:cTn>
                                        <p:tgtEl>
                                          <p:spTgt spid="4099"/>
                                        </p:tgtEl>
                                        <p:attrNameLst>
                                          <p:attrName>style.visibility</p:attrName>
                                        </p:attrNameLst>
                                      </p:cBhvr>
                                      <p:to>
                                        <p:strVal val="visible"/>
                                      </p:to>
                                    </p:set>
                                    <p:animEffect transition="in" filter="fade">
                                      <p:cBhvr>
                                        <p:cTn id="13" dur="500"/>
                                        <p:tgtEl>
                                          <p:spTgt spid="4099"/>
                                        </p:tgtEl>
                                      </p:cBhvr>
                                    </p:animEffect>
                                  </p:childTnLst>
                                </p:cTn>
                              </p:par>
                              <p:par>
                                <p:cTn id="14" presetID="10" presetClass="entr" presetSubtype="0" fill="hold" nodeType="withEffect">
                                  <p:stCondLst>
                                    <p:cond delay="0"/>
                                  </p:stCondLst>
                                  <p:childTnLst>
                                    <p:set>
                                      <p:cBhvr>
                                        <p:cTn id="15" dur="1" fill="hold">
                                          <p:stCondLst>
                                            <p:cond delay="0"/>
                                          </p:stCondLst>
                                        </p:cTn>
                                        <p:tgtEl>
                                          <p:spTgt spid="4100"/>
                                        </p:tgtEl>
                                        <p:attrNameLst>
                                          <p:attrName>style.visibility</p:attrName>
                                        </p:attrNameLst>
                                      </p:cBhvr>
                                      <p:to>
                                        <p:strVal val="visible"/>
                                      </p:to>
                                    </p:set>
                                    <p:animEffect transition="in" filter="fade">
                                      <p:cBhvr>
                                        <p:cTn id="16" dur="500"/>
                                        <p:tgtEl>
                                          <p:spTgt spid="4100"/>
                                        </p:tgtEl>
                                      </p:cBhvr>
                                    </p:animEffect>
                                  </p:childTnLst>
                                </p:cTn>
                              </p:par>
                              <p:par>
                                <p:cTn id="17" presetID="10" presetClass="entr" presetSubtype="0" fill="hold" nodeType="withEffect">
                                  <p:stCondLst>
                                    <p:cond delay="0"/>
                                  </p:stCondLst>
                                  <p:childTnLst>
                                    <p:set>
                                      <p:cBhvr>
                                        <p:cTn id="18" dur="1" fill="hold">
                                          <p:stCondLst>
                                            <p:cond delay="0"/>
                                          </p:stCondLst>
                                        </p:cTn>
                                        <p:tgtEl>
                                          <p:spTgt spid="4101"/>
                                        </p:tgtEl>
                                        <p:attrNameLst>
                                          <p:attrName>style.visibility</p:attrName>
                                        </p:attrNameLst>
                                      </p:cBhvr>
                                      <p:to>
                                        <p:strVal val="visible"/>
                                      </p:to>
                                    </p:set>
                                    <p:animEffect transition="in" filter="fade">
                                      <p:cBhvr>
                                        <p:cTn id="19" dur="500"/>
                                        <p:tgtEl>
                                          <p:spTgt spid="4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Stealth Addresses</a:t>
            </a:r>
          </a:p>
        </p:txBody>
      </p:sp>
      <p:sp>
        <p:nvSpPr>
          <p:cNvPr id="56" name="Rectangle 55"/>
          <p:cNvSpPr/>
          <p:nvPr/>
        </p:nvSpPr>
        <p:spPr>
          <a:xfrm>
            <a:off x="1571748" y="2194730"/>
            <a:ext cx="2277978" cy="4318366"/>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318285" y="1610993"/>
            <a:ext cx="1100429" cy="369332"/>
          </a:xfrm>
          <a:prstGeom prst="rect">
            <a:avLst/>
          </a:prstGeom>
          <a:noFill/>
        </p:spPr>
        <p:txBody>
          <a:bodyPr wrap="none" rtlCol="0">
            <a:spAutoFit/>
          </a:bodyPr>
          <a:lstStyle/>
          <a:p>
            <a:pPr algn="ctr"/>
            <a:r>
              <a:rPr lang="en-US" b="1" dirty="0"/>
              <a:t>OUTPUTS</a:t>
            </a:r>
          </a:p>
        </p:txBody>
      </p:sp>
      <p:sp>
        <p:nvSpPr>
          <p:cNvPr id="6" name="Rounded Rectangle 5"/>
          <p:cNvSpPr/>
          <p:nvPr/>
        </p:nvSpPr>
        <p:spPr>
          <a:xfrm>
            <a:off x="2160522" y="3794779"/>
            <a:ext cx="1103504" cy="529389"/>
          </a:xfrm>
          <a:prstGeom prst="roundRect">
            <a:avLst/>
          </a:prstGeom>
          <a:solidFill>
            <a:srgbClr val="6FD5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XMR</a:t>
            </a:r>
          </a:p>
        </p:txBody>
      </p:sp>
      <p:grpSp>
        <p:nvGrpSpPr>
          <p:cNvPr id="14" name="Group 13"/>
          <p:cNvGrpSpPr/>
          <p:nvPr/>
        </p:nvGrpSpPr>
        <p:grpSpPr>
          <a:xfrm>
            <a:off x="7225643" y="2814642"/>
            <a:ext cx="3394609" cy="3288561"/>
            <a:chOff x="7225643" y="2718388"/>
            <a:chExt cx="3394609" cy="3288561"/>
          </a:xfrm>
        </p:grpSpPr>
        <p:cxnSp>
          <p:nvCxnSpPr>
            <p:cNvPr id="21" name="Straight Connector 20"/>
            <p:cNvCxnSpPr/>
            <p:nvPr/>
          </p:nvCxnSpPr>
          <p:spPr>
            <a:xfrm>
              <a:off x="7545206" y="2978264"/>
              <a:ext cx="0" cy="3028685"/>
            </a:xfrm>
            <a:prstGeom prst="line">
              <a:avLst/>
            </a:prstGeom>
            <a:ln w="1905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225643" y="2978264"/>
              <a:ext cx="1743217" cy="0"/>
            </a:xfrm>
            <a:prstGeom prst="line">
              <a:avLst/>
            </a:prstGeom>
            <a:ln w="1905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225643" y="4185740"/>
              <a:ext cx="319563" cy="0"/>
            </a:xfrm>
            <a:prstGeom prst="line">
              <a:avLst/>
            </a:prstGeom>
            <a:ln w="1905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225643" y="6006949"/>
              <a:ext cx="319563" cy="0"/>
            </a:xfrm>
            <a:prstGeom prst="line">
              <a:avLst/>
            </a:prstGeom>
            <a:ln w="1905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6" name="Rounded Rectangle 35"/>
            <p:cNvSpPr/>
            <p:nvPr/>
          </p:nvSpPr>
          <p:spPr>
            <a:xfrm>
              <a:off x="8968860" y="2718388"/>
              <a:ext cx="1651392"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Back to Sender</a:t>
              </a:r>
            </a:p>
          </p:txBody>
        </p:sp>
      </p:grpSp>
      <p:grpSp>
        <p:nvGrpSpPr>
          <p:cNvPr id="4" name="Group 3"/>
          <p:cNvGrpSpPr/>
          <p:nvPr/>
        </p:nvGrpSpPr>
        <p:grpSpPr>
          <a:xfrm>
            <a:off x="7225643" y="3689142"/>
            <a:ext cx="3394609" cy="2682331"/>
            <a:chOff x="7225643" y="3592888"/>
            <a:chExt cx="3394609" cy="2682331"/>
          </a:xfrm>
        </p:grpSpPr>
        <p:cxnSp>
          <p:nvCxnSpPr>
            <p:cNvPr id="13" name="Straight Connector 12"/>
            <p:cNvCxnSpPr/>
            <p:nvPr/>
          </p:nvCxnSpPr>
          <p:spPr>
            <a:xfrm>
              <a:off x="7725958" y="3592888"/>
              <a:ext cx="0" cy="2414061"/>
            </a:xfrm>
            <a:prstGeom prst="line">
              <a:avLst/>
            </a:prstGeom>
            <a:ln w="19050">
              <a:solidFill>
                <a:srgbClr val="F84836"/>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25643" y="3592888"/>
              <a:ext cx="500315" cy="0"/>
            </a:xfrm>
            <a:prstGeom prst="line">
              <a:avLst/>
            </a:prstGeom>
            <a:ln w="19050">
              <a:solidFill>
                <a:srgbClr val="F84836"/>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25643" y="4792773"/>
              <a:ext cx="500315" cy="0"/>
            </a:xfrm>
            <a:prstGeom prst="line">
              <a:avLst/>
            </a:prstGeom>
            <a:ln w="19050">
              <a:solidFill>
                <a:srgbClr val="F84836"/>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25643" y="5407397"/>
              <a:ext cx="500315" cy="0"/>
            </a:xfrm>
            <a:prstGeom prst="line">
              <a:avLst/>
            </a:prstGeom>
            <a:ln w="19050">
              <a:solidFill>
                <a:srgbClr val="F84836"/>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725958" y="6006949"/>
              <a:ext cx="1242902" cy="0"/>
            </a:xfrm>
            <a:prstGeom prst="line">
              <a:avLst/>
            </a:prstGeom>
            <a:ln w="19050">
              <a:solidFill>
                <a:srgbClr val="F84836"/>
              </a:solidFill>
              <a:prstDash val="sysDot"/>
            </a:ln>
          </p:spPr>
          <p:style>
            <a:lnRef idx="1">
              <a:schemeClr val="accent1"/>
            </a:lnRef>
            <a:fillRef idx="0">
              <a:schemeClr val="accent1"/>
            </a:fillRef>
            <a:effectRef idx="0">
              <a:schemeClr val="accent1"/>
            </a:effectRef>
            <a:fontRef idx="minor">
              <a:schemeClr val="tx1"/>
            </a:fontRef>
          </p:style>
        </p:cxnSp>
        <p:sp>
          <p:nvSpPr>
            <p:cNvPr id="37" name="Rounded Rectangle 36"/>
            <p:cNvSpPr/>
            <p:nvPr/>
          </p:nvSpPr>
          <p:spPr>
            <a:xfrm>
              <a:off x="8968860" y="5745830"/>
              <a:ext cx="1651392"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To Receiver</a:t>
              </a:r>
            </a:p>
          </p:txBody>
        </p:sp>
      </p:grpSp>
      <p:sp>
        <p:nvSpPr>
          <p:cNvPr id="54" name="TextBox 53"/>
          <p:cNvSpPr txBox="1"/>
          <p:nvPr/>
        </p:nvSpPr>
        <p:spPr>
          <a:xfrm>
            <a:off x="2263916" y="1609933"/>
            <a:ext cx="893643" cy="369332"/>
          </a:xfrm>
          <a:prstGeom prst="rect">
            <a:avLst/>
          </a:prstGeom>
          <a:noFill/>
        </p:spPr>
        <p:txBody>
          <a:bodyPr wrap="none" rtlCol="0">
            <a:spAutoFit/>
          </a:bodyPr>
          <a:lstStyle/>
          <a:p>
            <a:pPr algn="ctr"/>
            <a:r>
              <a:rPr lang="en-US" b="1" dirty="0"/>
              <a:t>INPUTS</a:t>
            </a:r>
          </a:p>
        </p:txBody>
      </p:sp>
      <p:sp>
        <p:nvSpPr>
          <p:cNvPr id="58" name="Rounded Rectangle 57"/>
          <p:cNvSpPr/>
          <p:nvPr/>
        </p:nvSpPr>
        <p:spPr>
          <a:xfrm>
            <a:off x="2158985" y="4820185"/>
            <a:ext cx="1103504" cy="529389"/>
          </a:xfrm>
          <a:prstGeom prst="roundRect">
            <a:avLst/>
          </a:prstGeom>
          <a:solidFill>
            <a:srgbClr val="6FD5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100 XMR</a:t>
            </a:r>
          </a:p>
        </p:txBody>
      </p:sp>
      <p:sp>
        <p:nvSpPr>
          <p:cNvPr id="59" name="TextBox 58"/>
          <p:cNvSpPr txBox="1"/>
          <p:nvPr/>
        </p:nvSpPr>
        <p:spPr>
          <a:xfrm>
            <a:off x="2470635" y="4389931"/>
            <a:ext cx="461986" cy="369332"/>
          </a:xfrm>
          <a:prstGeom prst="rect">
            <a:avLst/>
          </a:prstGeom>
          <a:noFill/>
        </p:spPr>
        <p:txBody>
          <a:bodyPr wrap="none" rtlCol="0">
            <a:spAutoFit/>
          </a:bodyPr>
          <a:lstStyle/>
          <a:p>
            <a:pPr algn="ctr"/>
            <a:r>
              <a:rPr lang="en-US" dirty="0"/>
              <a:t>OR</a:t>
            </a:r>
          </a:p>
        </p:txBody>
      </p:sp>
      <p:grpSp>
        <p:nvGrpSpPr>
          <p:cNvPr id="20" name="Group 19"/>
          <p:cNvGrpSpPr/>
          <p:nvPr/>
        </p:nvGrpSpPr>
        <p:grpSpPr>
          <a:xfrm>
            <a:off x="2712273" y="2212101"/>
            <a:ext cx="4865103" cy="4159372"/>
            <a:chOff x="2712273" y="2212101"/>
            <a:chExt cx="4865103" cy="4159372"/>
          </a:xfrm>
        </p:grpSpPr>
        <p:sp>
          <p:nvSpPr>
            <p:cNvPr id="7" name="Rounded Rectangle 6"/>
            <p:cNvSpPr/>
            <p:nvPr/>
          </p:nvSpPr>
          <p:spPr>
            <a:xfrm>
              <a:off x="4506929" y="2814642"/>
              <a:ext cx="2723145"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hfk5yndjdmnfirwm5dnu</a:t>
              </a:r>
            </a:p>
          </p:txBody>
        </p:sp>
        <p:sp>
          <p:nvSpPr>
            <p:cNvPr id="8" name="Rounded Rectangle 7"/>
            <p:cNvSpPr/>
            <p:nvPr/>
          </p:nvSpPr>
          <p:spPr>
            <a:xfrm>
              <a:off x="4506928" y="3421108"/>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7yf8dji8fbwb4f5hdfdicnd</a:t>
              </a:r>
            </a:p>
          </p:txBody>
        </p:sp>
        <p:sp>
          <p:nvSpPr>
            <p:cNvPr id="9" name="Rounded Rectangle 8"/>
            <p:cNvSpPr/>
            <p:nvPr/>
          </p:nvSpPr>
          <p:spPr>
            <a:xfrm>
              <a:off x="4506927" y="4027574"/>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ey5f8ne58nh5nogsefwjw</a:t>
              </a:r>
            </a:p>
          </p:txBody>
        </p:sp>
        <p:sp>
          <p:nvSpPr>
            <p:cNvPr id="10" name="Rounded Rectangle 9"/>
            <p:cNvSpPr/>
            <p:nvPr/>
          </p:nvSpPr>
          <p:spPr>
            <a:xfrm>
              <a:off x="4506929" y="4629152"/>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58fmd8jhybwnng8nengf</a:t>
              </a:r>
            </a:p>
          </p:txBody>
        </p:sp>
        <p:sp>
          <p:nvSpPr>
            <p:cNvPr id="11" name="Rounded Rectangle 10"/>
            <p:cNvSpPr/>
            <p:nvPr/>
          </p:nvSpPr>
          <p:spPr>
            <a:xfrm>
              <a:off x="4506928" y="5235618"/>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5hfnq835hng6iwfumwf8</a:t>
              </a:r>
            </a:p>
          </p:txBody>
        </p:sp>
        <p:sp>
          <p:nvSpPr>
            <p:cNvPr id="12" name="Rounded Rectangle 11"/>
            <p:cNvSpPr/>
            <p:nvPr/>
          </p:nvSpPr>
          <p:spPr>
            <a:xfrm>
              <a:off x="4506927" y="5842084"/>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3348dqnqcb8vqfi8dfj65f</a:t>
              </a:r>
            </a:p>
          </p:txBody>
        </p:sp>
        <p:grpSp>
          <p:nvGrpSpPr>
            <p:cNvPr id="45" name="Group 44"/>
            <p:cNvGrpSpPr/>
            <p:nvPr/>
          </p:nvGrpSpPr>
          <p:grpSpPr>
            <a:xfrm flipH="1">
              <a:off x="3995586" y="3098387"/>
              <a:ext cx="500315" cy="3028685"/>
              <a:chOff x="5795267" y="2857754"/>
              <a:chExt cx="500315" cy="3028685"/>
            </a:xfrm>
          </p:grpSpPr>
          <p:cxnSp>
            <p:nvCxnSpPr>
              <p:cNvPr id="38" name="Straight Connector 37"/>
              <p:cNvCxnSpPr/>
              <p:nvPr/>
            </p:nvCxnSpPr>
            <p:spPr>
              <a:xfrm>
                <a:off x="6295582" y="2857754"/>
                <a:ext cx="0" cy="3028685"/>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795267" y="2857754"/>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795267" y="3472378"/>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795267" y="4065230"/>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795267" y="4672263"/>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795267" y="5286887"/>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795267" y="5886439"/>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46" name="Straight Connector 45"/>
            <p:cNvCxnSpPr/>
            <p:nvPr/>
          </p:nvCxnSpPr>
          <p:spPr>
            <a:xfrm flipH="1">
              <a:off x="3554233" y="4588862"/>
              <a:ext cx="451986"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6" idx="3"/>
            </p:cNvCxnSpPr>
            <p:nvPr/>
          </p:nvCxnSpPr>
          <p:spPr>
            <a:xfrm>
              <a:off x="3264026" y="4155728"/>
              <a:ext cx="290207" cy="529388"/>
            </a:xfrm>
            <a:prstGeom prst="bentConnector2">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Elbow Connector 63"/>
            <p:cNvCxnSpPr>
              <a:stCxn id="58" idx="3"/>
            </p:cNvCxnSpPr>
            <p:nvPr/>
          </p:nvCxnSpPr>
          <p:spPr>
            <a:xfrm flipV="1">
              <a:off x="3262489" y="4685116"/>
              <a:ext cx="291744" cy="496018"/>
            </a:xfrm>
            <a:prstGeom prst="bentConnector2">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7" name="Hexagon 46"/>
            <p:cNvSpPr/>
            <p:nvPr/>
          </p:nvSpPr>
          <p:spPr>
            <a:xfrm>
              <a:off x="4495901" y="2212101"/>
              <a:ext cx="3081475" cy="5303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charset="0"/>
                  <a:ea typeface="Calibri" charset="0"/>
                  <a:cs typeface="Calibri" charset="0"/>
                </a:rPr>
                <a:t>Commitment public key</a:t>
              </a:r>
            </a:p>
          </p:txBody>
        </p:sp>
        <p:cxnSp>
          <p:nvCxnSpPr>
            <p:cNvPr id="19" name="Connector: Elbow 18"/>
            <p:cNvCxnSpPr>
              <a:stCxn id="6" idx="0"/>
              <a:endCxn id="47" idx="3"/>
            </p:cNvCxnSpPr>
            <p:nvPr/>
          </p:nvCxnSpPr>
          <p:spPr>
            <a:xfrm rot="5400000" flipH="1" flipV="1">
              <a:off x="2945336" y="2244215"/>
              <a:ext cx="1317502" cy="1783627"/>
            </a:xfrm>
            <a:prstGeom prst="bentConnector2">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41730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500"/>
                                        <p:tgtEl>
                                          <p:spTgt spid="5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fade">
                                      <p:cBhvr>
                                        <p:cTn id="24" dur="500"/>
                                        <p:tgtEl>
                                          <p:spTgt spid="5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6" grpId="0" animBg="1"/>
      <p:bldP spid="5" grpId="0"/>
      <p:bldP spid="6" grpId="0" animBg="1"/>
      <p:bldP spid="54" grpId="0"/>
      <p:bldP spid="58" grpId="0" animBg="1"/>
      <p:bldP spid="5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Summary</a:t>
            </a:r>
          </a:p>
        </p:txBody>
      </p:sp>
      <p:grpSp>
        <p:nvGrpSpPr>
          <p:cNvPr id="43" name="Group 42"/>
          <p:cNvGrpSpPr/>
          <p:nvPr/>
        </p:nvGrpSpPr>
        <p:grpSpPr>
          <a:xfrm>
            <a:off x="1333236" y="1999505"/>
            <a:ext cx="9750116" cy="4159371"/>
            <a:chOff x="1400105" y="1871168"/>
            <a:chExt cx="9750116" cy="4159371"/>
          </a:xfrm>
        </p:grpSpPr>
        <p:sp>
          <p:nvSpPr>
            <p:cNvPr id="4" name="Rounded Rectangle 4"/>
            <p:cNvSpPr/>
            <p:nvPr/>
          </p:nvSpPr>
          <p:spPr>
            <a:xfrm>
              <a:off x="1400107" y="2175966"/>
              <a:ext cx="2723145" cy="529389"/>
            </a:xfrm>
            <a:prstGeom prst="roundRect">
              <a:avLst/>
            </a:prstGeom>
            <a:gradFill flip="none" rotWithShape="1">
              <a:gsLst>
                <a:gs pos="0">
                  <a:srgbClr val="1EA185"/>
                </a:gs>
                <a:gs pos="100000">
                  <a:schemeClr val="accent1">
                    <a:lumMod val="60000"/>
                    <a:lumOff val="40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a:t>
              </a:r>
              <a:r>
                <a:rPr lang="en-US" dirty="0" err="1">
                  <a:solidFill>
                    <a:schemeClr val="tx1"/>
                  </a:solidFill>
                </a:rPr>
                <a:t>Tx</a:t>
              </a:r>
              <a:r>
                <a:rPr lang="en-US" dirty="0">
                  <a:solidFill>
                    <a:schemeClr val="tx1"/>
                  </a:solidFill>
                </a:rPr>
                <a:t> ID fgwinw3fwtk54)</a:t>
              </a:r>
            </a:p>
          </p:txBody>
        </p:sp>
        <p:sp>
          <p:nvSpPr>
            <p:cNvPr id="5" name="Rounded Rectangle 5"/>
            <p:cNvSpPr/>
            <p:nvPr/>
          </p:nvSpPr>
          <p:spPr>
            <a:xfrm>
              <a:off x="1400106" y="2782432"/>
              <a:ext cx="2723147" cy="529389"/>
            </a:xfrm>
            <a:prstGeom prst="roundRect">
              <a:avLst/>
            </a:prstGeom>
            <a:gradFill flip="none" rotWithShape="1">
              <a:gsLst>
                <a:gs pos="0">
                  <a:srgbClr val="1EA185"/>
                </a:gs>
                <a:gs pos="100000">
                  <a:schemeClr val="accent1">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 (</a:t>
              </a:r>
              <a:r>
                <a:rPr lang="en-US" dirty="0" err="1">
                  <a:solidFill>
                    <a:schemeClr val="tx1"/>
                  </a:solidFill>
                </a:rPr>
                <a:t>Tx</a:t>
              </a:r>
              <a:r>
                <a:rPr lang="en-US" dirty="0">
                  <a:solidFill>
                    <a:schemeClr val="tx1"/>
                  </a:solidFill>
                </a:rPr>
                <a:t> ID hng6iwfumwf8)</a:t>
              </a:r>
            </a:p>
          </p:txBody>
        </p:sp>
        <p:sp>
          <p:nvSpPr>
            <p:cNvPr id="6" name="Rounded Rectangle 6"/>
            <p:cNvSpPr/>
            <p:nvPr/>
          </p:nvSpPr>
          <p:spPr>
            <a:xfrm>
              <a:off x="1400105" y="3388898"/>
              <a:ext cx="2723147" cy="529389"/>
            </a:xfrm>
            <a:prstGeom prst="roundRect">
              <a:avLst/>
            </a:prstGeom>
            <a:gradFill flip="none" rotWithShape="1">
              <a:gsLst>
                <a:gs pos="0">
                  <a:srgbClr val="1EA185"/>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 (</a:t>
              </a:r>
              <a:r>
                <a:rPr lang="en-US" dirty="0" err="1">
                  <a:solidFill>
                    <a:schemeClr val="tx1"/>
                  </a:solidFill>
                </a:rPr>
                <a:t>Tx</a:t>
              </a:r>
              <a:r>
                <a:rPr lang="en-US" dirty="0">
                  <a:solidFill>
                    <a:schemeClr val="tx1"/>
                  </a:solidFill>
                </a:rPr>
                <a:t> ID twv8mf8dnfas)</a:t>
              </a:r>
            </a:p>
          </p:txBody>
        </p:sp>
        <p:sp>
          <p:nvSpPr>
            <p:cNvPr id="7" name="Rounded Rectangle 7"/>
            <p:cNvSpPr/>
            <p:nvPr/>
          </p:nvSpPr>
          <p:spPr>
            <a:xfrm>
              <a:off x="1400107" y="3990476"/>
              <a:ext cx="2723147" cy="529389"/>
            </a:xfrm>
            <a:prstGeom prst="roundRect">
              <a:avLst/>
            </a:prstGeom>
            <a:gradFill flip="none" rotWithShape="1">
              <a:gsLst>
                <a:gs pos="0">
                  <a:srgbClr val="1EA185"/>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 (</a:t>
              </a:r>
              <a:r>
                <a:rPr lang="en-US" dirty="0" err="1">
                  <a:solidFill>
                    <a:schemeClr val="tx1"/>
                  </a:solidFill>
                </a:rPr>
                <a:t>Tx</a:t>
              </a:r>
              <a:r>
                <a:rPr lang="en-US" dirty="0">
                  <a:solidFill>
                    <a:schemeClr val="tx1"/>
                  </a:solidFill>
                </a:rPr>
                <a:t> ID wn3f4diiijffwn)</a:t>
              </a:r>
            </a:p>
          </p:txBody>
        </p:sp>
        <p:sp>
          <p:nvSpPr>
            <p:cNvPr id="8" name="Rounded Rectangle 8"/>
            <p:cNvSpPr/>
            <p:nvPr/>
          </p:nvSpPr>
          <p:spPr>
            <a:xfrm>
              <a:off x="1400106" y="4596942"/>
              <a:ext cx="2723147" cy="529389"/>
            </a:xfrm>
            <a:prstGeom prst="roundRect">
              <a:avLst/>
            </a:prstGeom>
            <a:gradFill flip="none" rotWithShape="1">
              <a:gsLst>
                <a:gs pos="0">
                  <a:srgbClr val="1EA185"/>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 (</a:t>
              </a:r>
              <a:r>
                <a:rPr lang="en-US" dirty="0" err="1">
                  <a:solidFill>
                    <a:schemeClr val="tx1"/>
                  </a:solidFill>
                </a:rPr>
                <a:t>Tx</a:t>
              </a:r>
              <a:r>
                <a:rPr lang="en-US" dirty="0">
                  <a:solidFill>
                    <a:schemeClr val="tx1"/>
                  </a:solidFill>
                </a:rPr>
                <a:t> ID n48gfwmfdki)</a:t>
              </a:r>
            </a:p>
          </p:txBody>
        </p:sp>
        <p:sp>
          <p:nvSpPr>
            <p:cNvPr id="9" name="Rounded Rectangle 9"/>
            <p:cNvSpPr/>
            <p:nvPr/>
          </p:nvSpPr>
          <p:spPr>
            <a:xfrm>
              <a:off x="1400105" y="5203408"/>
              <a:ext cx="2723147" cy="529389"/>
            </a:xfrm>
            <a:prstGeom prst="roundRect">
              <a:avLst/>
            </a:prstGeom>
            <a:gradFill flip="none" rotWithShape="1">
              <a:gsLst>
                <a:gs pos="0">
                  <a:srgbClr val="1EA185"/>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 (</a:t>
              </a:r>
              <a:r>
                <a:rPr lang="en-US" dirty="0" err="1">
                  <a:solidFill>
                    <a:schemeClr val="tx1"/>
                  </a:solidFill>
                </a:rPr>
                <a:t>Tx</a:t>
              </a:r>
              <a:r>
                <a:rPr lang="en-US" dirty="0">
                  <a:solidFill>
                    <a:schemeClr val="tx1"/>
                  </a:solidFill>
                </a:rPr>
                <a:t> ID 4f5f8njdoam4)</a:t>
              </a:r>
            </a:p>
          </p:txBody>
        </p:sp>
        <p:sp>
          <p:nvSpPr>
            <p:cNvPr id="10" name="Rounded Rectangle 5"/>
            <p:cNvSpPr/>
            <p:nvPr/>
          </p:nvSpPr>
          <p:spPr>
            <a:xfrm>
              <a:off x="5539502" y="3685395"/>
              <a:ext cx="1103504" cy="529389"/>
            </a:xfrm>
            <a:prstGeom prst="roundRect">
              <a:avLst/>
            </a:prstGeom>
            <a:solidFill>
              <a:srgbClr val="6FD5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XMR</a:t>
              </a:r>
            </a:p>
          </p:txBody>
        </p:sp>
        <p:cxnSp>
          <p:nvCxnSpPr>
            <p:cNvPr id="11" name="Straight Connector 10"/>
            <p:cNvCxnSpPr/>
            <p:nvPr/>
          </p:nvCxnSpPr>
          <p:spPr>
            <a:xfrm>
              <a:off x="4625102" y="2435748"/>
              <a:ext cx="0" cy="3028685"/>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24787" y="2435748"/>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124787" y="3050372"/>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124787" y="3643224"/>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124787" y="4250257"/>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124787" y="4864881"/>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124787" y="5464433"/>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25102" y="3961979"/>
              <a:ext cx="914400"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643006" y="3961979"/>
              <a:ext cx="914400"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0" name="Rounded Rectangle 6"/>
            <p:cNvSpPr/>
            <p:nvPr/>
          </p:nvSpPr>
          <p:spPr>
            <a:xfrm>
              <a:off x="8068748" y="1871168"/>
              <a:ext cx="2723145"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hfk5yndjdmnfirwm5dnu</a:t>
              </a:r>
            </a:p>
          </p:txBody>
        </p:sp>
        <p:sp>
          <p:nvSpPr>
            <p:cNvPr id="21" name="Rounded Rectangle 7"/>
            <p:cNvSpPr/>
            <p:nvPr/>
          </p:nvSpPr>
          <p:spPr>
            <a:xfrm>
              <a:off x="8068747" y="2477634"/>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7yf8dji8fbwb4f5hdfdicnd</a:t>
              </a:r>
            </a:p>
          </p:txBody>
        </p:sp>
        <p:sp>
          <p:nvSpPr>
            <p:cNvPr id="22" name="Rounded Rectangle 8"/>
            <p:cNvSpPr/>
            <p:nvPr/>
          </p:nvSpPr>
          <p:spPr>
            <a:xfrm>
              <a:off x="8068746" y="3084100"/>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ey5f8ne58nh5nogsefwjw</a:t>
              </a:r>
            </a:p>
          </p:txBody>
        </p:sp>
        <p:sp>
          <p:nvSpPr>
            <p:cNvPr id="23" name="Rounded Rectangle 9"/>
            <p:cNvSpPr/>
            <p:nvPr/>
          </p:nvSpPr>
          <p:spPr>
            <a:xfrm>
              <a:off x="8068748" y="3685678"/>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58fmd8jhybwnng8nengf</a:t>
              </a:r>
            </a:p>
          </p:txBody>
        </p:sp>
        <p:sp>
          <p:nvSpPr>
            <p:cNvPr id="24" name="Rounded Rectangle 10"/>
            <p:cNvSpPr/>
            <p:nvPr/>
          </p:nvSpPr>
          <p:spPr>
            <a:xfrm>
              <a:off x="8068747" y="4292144"/>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5hfnq835hng6iwfumwf8</a:t>
              </a:r>
            </a:p>
          </p:txBody>
        </p:sp>
        <p:sp>
          <p:nvSpPr>
            <p:cNvPr id="25" name="Rounded Rectangle 11"/>
            <p:cNvSpPr/>
            <p:nvPr/>
          </p:nvSpPr>
          <p:spPr>
            <a:xfrm>
              <a:off x="8068746" y="4898610"/>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3348dqnqcb8vqfi8dfj65f</a:t>
              </a:r>
            </a:p>
          </p:txBody>
        </p:sp>
        <p:grpSp>
          <p:nvGrpSpPr>
            <p:cNvPr id="26" name="Group 25"/>
            <p:cNvGrpSpPr/>
            <p:nvPr/>
          </p:nvGrpSpPr>
          <p:grpSpPr>
            <a:xfrm flipH="1">
              <a:off x="7557405" y="2154913"/>
              <a:ext cx="500315" cy="3610450"/>
              <a:chOff x="5795267" y="2857754"/>
              <a:chExt cx="500315" cy="3610450"/>
            </a:xfrm>
          </p:grpSpPr>
          <p:cxnSp>
            <p:nvCxnSpPr>
              <p:cNvPr id="27" name="Straight Connector 26"/>
              <p:cNvCxnSpPr/>
              <p:nvPr/>
            </p:nvCxnSpPr>
            <p:spPr>
              <a:xfrm flipH="1">
                <a:off x="6295582" y="2857754"/>
                <a:ext cx="0" cy="361045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795267" y="2857754"/>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795267" y="3472378"/>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795267" y="4065230"/>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795267" y="4672263"/>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795267" y="5286887"/>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795267" y="5886439"/>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5" name="Hexagon 34"/>
            <p:cNvSpPr/>
            <p:nvPr/>
          </p:nvSpPr>
          <p:spPr>
            <a:xfrm>
              <a:off x="8068746" y="5500187"/>
              <a:ext cx="3081475" cy="5303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charset="0"/>
                  <a:ea typeface="Calibri" charset="0"/>
                  <a:cs typeface="Calibri" charset="0"/>
                </a:rPr>
                <a:t>Commitment public key</a:t>
              </a:r>
            </a:p>
          </p:txBody>
        </p:sp>
        <p:cxnSp>
          <p:nvCxnSpPr>
            <p:cNvPr id="36" name="Straight Connector 35"/>
            <p:cNvCxnSpPr>
              <a:stCxn id="35" idx="3"/>
            </p:cNvCxnSpPr>
            <p:nvPr/>
          </p:nvCxnSpPr>
          <p:spPr>
            <a:xfrm flipH="1">
              <a:off x="7557405" y="5765363"/>
              <a:ext cx="511341"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68999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Welcome</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2808" t="16221" r="4055"/>
          <a:stretch/>
        </p:blipFill>
        <p:spPr>
          <a:xfrm>
            <a:off x="6520653" y="1917293"/>
            <a:ext cx="5048496" cy="3815659"/>
          </a:xfrm>
        </p:spPr>
      </p:pic>
      <p:sp>
        <p:nvSpPr>
          <p:cNvPr id="5" name="TextBox 4"/>
          <p:cNvSpPr txBox="1"/>
          <p:nvPr/>
        </p:nvSpPr>
        <p:spPr>
          <a:xfrm>
            <a:off x="245234" y="2523814"/>
            <a:ext cx="4489114" cy="2308324"/>
          </a:xfrm>
          <a:prstGeom prst="rect">
            <a:avLst/>
          </a:prstGeom>
          <a:noFill/>
        </p:spPr>
        <p:txBody>
          <a:bodyPr wrap="none" rtlCol="0">
            <a:spAutoFit/>
          </a:bodyPr>
          <a:lstStyle/>
          <a:p>
            <a:r>
              <a:rPr lang="en-US" sz="2400" dirty="0"/>
              <a:t>Justin Ehrenhofer</a:t>
            </a:r>
          </a:p>
          <a:p>
            <a:endParaRPr lang="en-US" sz="2400" dirty="0"/>
          </a:p>
          <a:p>
            <a:r>
              <a:rPr lang="en-US" sz="2400" dirty="0"/>
              <a:t>Finance</a:t>
            </a:r>
          </a:p>
          <a:p>
            <a:r>
              <a:rPr lang="en-US" sz="2400" dirty="0"/>
              <a:t>Management Information Systems</a:t>
            </a:r>
          </a:p>
          <a:p>
            <a:endParaRPr lang="en-US" sz="2400" dirty="0"/>
          </a:p>
          <a:p>
            <a:r>
              <a:rPr lang="en-US" sz="2400" dirty="0"/>
              <a:t>/u/</a:t>
            </a:r>
            <a:r>
              <a:rPr lang="en-US" sz="2400" dirty="0" err="1"/>
              <a:t>SamsungGalaxyPlayer</a:t>
            </a:r>
            <a:r>
              <a:rPr lang="en-US" sz="2400" dirty="0"/>
              <a:t> or </a:t>
            </a:r>
            <a:r>
              <a:rPr lang="en-US" sz="2400" dirty="0" err="1"/>
              <a:t>sgp</a:t>
            </a:r>
            <a:r>
              <a:rPr lang="en-US" sz="2400" dirty="0"/>
              <a:t>_</a:t>
            </a:r>
          </a:p>
        </p:txBody>
      </p:sp>
      <p:pic>
        <p:nvPicPr>
          <p:cNvPr id="2050" name="Picture 2" descr="Image result for university of minneso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611" y="5665264"/>
            <a:ext cx="5664835" cy="133290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university of vienna economics and busines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1219" y="5102740"/>
            <a:ext cx="2170510" cy="1125048"/>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p:cNvSpPr/>
          <p:nvPr/>
        </p:nvSpPr>
        <p:spPr>
          <a:xfrm>
            <a:off x="6688717" y="5959557"/>
            <a:ext cx="4712368" cy="689811"/>
          </a:xfrm>
          <a:prstGeom prst="roundRect">
            <a:avLst/>
          </a:prstGeom>
          <a:solidFill>
            <a:srgbClr val="8B21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i="1" dirty="0"/>
              <a:t>CryptoUMN.com</a:t>
            </a:r>
          </a:p>
        </p:txBody>
      </p:sp>
    </p:spTree>
    <p:extLst>
      <p:ext uri="{BB962C8B-B14F-4D97-AF65-F5344CB8AC3E}">
        <p14:creationId xmlns:p14="http://schemas.microsoft.com/office/powerpoint/2010/main" val="118715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nodeType="withEffect">
                                  <p:stCondLst>
                                    <p:cond delay="0"/>
                                  </p:stCondLst>
                                  <p:childTnLst>
                                    <p:set>
                                      <p:cBhvr>
                                        <p:cTn id="13" dur="1" fill="hold">
                                          <p:stCondLst>
                                            <p:cond delay="0"/>
                                          </p:stCondLst>
                                        </p:cTn>
                                        <p:tgtEl>
                                          <p:spTgt spid="2052"/>
                                        </p:tgtEl>
                                        <p:attrNameLst>
                                          <p:attrName>style.visibility</p:attrName>
                                        </p:attrNameLst>
                                      </p:cBhvr>
                                      <p:to>
                                        <p:strVal val="visible"/>
                                      </p:to>
                                    </p:set>
                                    <p:animEffect transition="in" filter="fade">
                                      <p:cBhvr>
                                        <p:cTn id="14" dur="500"/>
                                        <p:tgtEl>
                                          <p:spTgt spid="2052"/>
                                        </p:tgtEl>
                                      </p:cBhvr>
                                    </p:animEffect>
                                  </p:childTnLst>
                                </p:cTn>
                              </p:par>
                              <p:par>
                                <p:cTn id="15" presetID="10" presetClass="entr" presetSubtype="0"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fade">
                                      <p:cBhvr>
                                        <p:cTn id="17" dur="500"/>
                                        <p:tgtEl>
                                          <p:spTgt spid="205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Mandatory Privacy</a:t>
            </a:r>
          </a:p>
        </p:txBody>
      </p:sp>
      <p:pic>
        <p:nvPicPr>
          <p:cNvPr id="3" name="Picture 2"/>
          <p:cNvPicPr>
            <a:picLocks noChangeAspect="1"/>
          </p:cNvPicPr>
          <p:nvPr/>
        </p:nvPicPr>
        <p:blipFill>
          <a:blip r:embed="rId3">
            <a:clrChange>
              <a:clrFrom>
                <a:srgbClr val="FFFFFF"/>
              </a:clrFrom>
              <a:clrTo>
                <a:srgbClr val="FFFFFF">
                  <a:alpha val="0"/>
                </a:srgbClr>
              </a:clrTo>
            </a:clrChange>
          </a:blip>
          <a:stretch>
            <a:fillRect/>
          </a:stretch>
        </p:blipFill>
        <p:spPr>
          <a:xfrm>
            <a:off x="838200" y="2551447"/>
            <a:ext cx="4905375" cy="2428875"/>
          </a:xfrm>
          <a:prstGeom prst="rect">
            <a:avLst/>
          </a:prstGeom>
        </p:spPr>
      </p:pic>
      <p:sp>
        <p:nvSpPr>
          <p:cNvPr id="4" name="TextBox 3"/>
          <p:cNvSpPr txBox="1"/>
          <p:nvPr/>
        </p:nvSpPr>
        <p:spPr>
          <a:xfrm>
            <a:off x="1339679" y="4980322"/>
            <a:ext cx="3902415" cy="369332"/>
          </a:xfrm>
          <a:prstGeom prst="rect">
            <a:avLst/>
          </a:prstGeom>
          <a:noFill/>
        </p:spPr>
        <p:txBody>
          <a:bodyPr wrap="none" rtlCol="0">
            <a:spAutoFit/>
          </a:bodyPr>
          <a:lstStyle/>
          <a:p>
            <a:r>
              <a:rPr lang="en-US" dirty="0"/>
              <a:t>Source: MoneroBlocks.info 24 Feb 2016</a:t>
            </a:r>
          </a:p>
        </p:txBody>
      </p:sp>
      <p:pic>
        <p:nvPicPr>
          <p:cNvPr id="5" name="Picture 4"/>
          <p:cNvPicPr>
            <a:picLocks noChangeAspect="1"/>
          </p:cNvPicPr>
          <p:nvPr/>
        </p:nvPicPr>
        <p:blipFill>
          <a:blip r:embed="rId4">
            <a:clrChange>
              <a:clrFrom>
                <a:srgbClr val="FFFFFF"/>
              </a:clrFrom>
              <a:clrTo>
                <a:srgbClr val="FFFFFF">
                  <a:alpha val="0"/>
                </a:srgbClr>
              </a:clrTo>
            </a:clrChange>
          </a:blip>
          <a:stretch>
            <a:fillRect/>
          </a:stretch>
        </p:blipFill>
        <p:spPr>
          <a:xfrm>
            <a:off x="7248525" y="1866900"/>
            <a:ext cx="4105275" cy="4343400"/>
          </a:xfrm>
          <a:prstGeom prst="rect">
            <a:avLst/>
          </a:prstGeom>
        </p:spPr>
      </p:pic>
      <p:sp>
        <p:nvSpPr>
          <p:cNvPr id="6" name="TextBox 5"/>
          <p:cNvSpPr txBox="1"/>
          <p:nvPr/>
        </p:nvSpPr>
        <p:spPr>
          <a:xfrm>
            <a:off x="7774462" y="6201846"/>
            <a:ext cx="3053400" cy="369332"/>
          </a:xfrm>
          <a:prstGeom prst="rect">
            <a:avLst/>
          </a:prstGeom>
          <a:noFill/>
        </p:spPr>
        <p:txBody>
          <a:bodyPr wrap="none" rtlCol="0">
            <a:spAutoFit/>
          </a:bodyPr>
          <a:lstStyle/>
          <a:p>
            <a:r>
              <a:rPr lang="en-US" dirty="0"/>
              <a:t>Source: zcha.in 15 March 2017</a:t>
            </a:r>
          </a:p>
        </p:txBody>
      </p:sp>
    </p:spTree>
    <p:extLst>
      <p:ext uri="{BB962C8B-B14F-4D97-AF65-F5344CB8AC3E}">
        <p14:creationId xmlns:p14="http://schemas.microsoft.com/office/powerpoint/2010/main" val="2768579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A Brief History</a:t>
            </a:r>
          </a:p>
        </p:txBody>
      </p:sp>
      <p:sp>
        <p:nvSpPr>
          <p:cNvPr id="19" name="Circle: Hollow 18"/>
          <p:cNvSpPr/>
          <p:nvPr/>
        </p:nvSpPr>
        <p:spPr>
          <a:xfrm>
            <a:off x="612193" y="5221724"/>
            <a:ext cx="804101" cy="804101"/>
          </a:xfrm>
          <a:prstGeom prst="donut">
            <a:avLst>
              <a:gd name="adj" fmla="val 20000"/>
            </a:avLst>
          </a:prstGeom>
          <a:solidFill>
            <a:srgbClr val="575757"/>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0" name="TextBox 9"/>
          <p:cNvSpPr txBox="1"/>
          <p:nvPr/>
        </p:nvSpPr>
        <p:spPr>
          <a:xfrm rot="17746107">
            <a:off x="852665" y="4545728"/>
            <a:ext cx="1095173" cy="630942"/>
          </a:xfrm>
          <a:prstGeom prst="rect">
            <a:avLst/>
          </a:prstGeom>
          <a:noFill/>
        </p:spPr>
        <p:txBody>
          <a:bodyPr wrap="none" rtlCol="0">
            <a:spAutoFit/>
          </a:bodyPr>
          <a:lstStyle/>
          <a:p>
            <a:pPr algn="ctr"/>
            <a:r>
              <a:rPr lang="en-US" sz="3500" dirty="0"/>
              <a:t>2014</a:t>
            </a:r>
          </a:p>
        </p:txBody>
      </p:sp>
      <p:sp>
        <p:nvSpPr>
          <p:cNvPr id="20" name="Oval 19"/>
          <p:cNvSpPr/>
          <p:nvPr/>
        </p:nvSpPr>
        <p:spPr>
          <a:xfrm>
            <a:off x="1674592" y="5415084"/>
            <a:ext cx="417379" cy="417379"/>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21" name="TextBox 20"/>
          <p:cNvSpPr txBox="1"/>
          <p:nvPr/>
        </p:nvSpPr>
        <p:spPr>
          <a:xfrm rot="17746107">
            <a:off x="1280808" y="4182561"/>
            <a:ext cx="2198038" cy="523220"/>
          </a:xfrm>
          <a:prstGeom prst="rect">
            <a:avLst/>
          </a:prstGeom>
          <a:noFill/>
        </p:spPr>
        <p:txBody>
          <a:bodyPr wrap="none" rtlCol="0">
            <a:spAutoFit/>
          </a:bodyPr>
          <a:lstStyle/>
          <a:p>
            <a:pPr algn="ctr"/>
            <a:r>
              <a:rPr lang="en-US" sz="2800" dirty="0"/>
              <a:t>Apr Launched</a:t>
            </a:r>
          </a:p>
        </p:txBody>
      </p:sp>
      <p:sp>
        <p:nvSpPr>
          <p:cNvPr id="22" name="Oval 21"/>
          <p:cNvSpPr/>
          <p:nvPr/>
        </p:nvSpPr>
        <p:spPr>
          <a:xfrm>
            <a:off x="2350270" y="5446739"/>
            <a:ext cx="417379" cy="417379"/>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23" name="TextBox 22"/>
          <p:cNvSpPr txBox="1"/>
          <p:nvPr/>
        </p:nvSpPr>
        <p:spPr>
          <a:xfrm rot="17746107">
            <a:off x="1946809" y="4193320"/>
            <a:ext cx="2190407" cy="523220"/>
          </a:xfrm>
          <a:prstGeom prst="rect">
            <a:avLst/>
          </a:prstGeom>
          <a:noFill/>
        </p:spPr>
        <p:txBody>
          <a:bodyPr wrap="none" rtlCol="0">
            <a:spAutoFit/>
          </a:bodyPr>
          <a:lstStyle/>
          <a:p>
            <a:pPr algn="ctr"/>
            <a:r>
              <a:rPr lang="en-US" sz="2800" dirty="0"/>
              <a:t>Sept Attacked</a:t>
            </a:r>
          </a:p>
        </p:txBody>
      </p:sp>
      <p:sp>
        <p:nvSpPr>
          <p:cNvPr id="24" name="Circle: Hollow 23"/>
          <p:cNvSpPr/>
          <p:nvPr/>
        </p:nvSpPr>
        <p:spPr>
          <a:xfrm>
            <a:off x="3025947" y="5221722"/>
            <a:ext cx="804101" cy="804101"/>
          </a:xfrm>
          <a:prstGeom prst="donut">
            <a:avLst>
              <a:gd name="adj" fmla="val 20000"/>
            </a:avLst>
          </a:prstGeom>
          <a:solidFill>
            <a:srgbClr val="575757"/>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5" name="TextBox 24"/>
          <p:cNvSpPr txBox="1"/>
          <p:nvPr/>
        </p:nvSpPr>
        <p:spPr>
          <a:xfrm rot="17746107">
            <a:off x="3256198" y="4500988"/>
            <a:ext cx="1095172" cy="630942"/>
          </a:xfrm>
          <a:prstGeom prst="rect">
            <a:avLst/>
          </a:prstGeom>
          <a:noFill/>
        </p:spPr>
        <p:txBody>
          <a:bodyPr wrap="none" rtlCol="0">
            <a:spAutoFit/>
          </a:bodyPr>
          <a:lstStyle/>
          <a:p>
            <a:pPr algn="ctr"/>
            <a:r>
              <a:rPr lang="en-US" sz="3500" dirty="0"/>
              <a:t>2015</a:t>
            </a:r>
          </a:p>
        </p:txBody>
      </p:sp>
      <p:sp>
        <p:nvSpPr>
          <p:cNvPr id="26" name="Oval 25"/>
          <p:cNvSpPr/>
          <p:nvPr/>
        </p:nvSpPr>
        <p:spPr>
          <a:xfrm>
            <a:off x="4094556" y="5415084"/>
            <a:ext cx="417379" cy="417379"/>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27" name="TextBox 26"/>
          <p:cNvSpPr txBox="1"/>
          <p:nvPr/>
        </p:nvSpPr>
        <p:spPr>
          <a:xfrm rot="17746107">
            <a:off x="3674145" y="4200500"/>
            <a:ext cx="2236511" cy="523220"/>
          </a:xfrm>
          <a:prstGeom prst="rect">
            <a:avLst/>
          </a:prstGeom>
          <a:noFill/>
        </p:spPr>
        <p:txBody>
          <a:bodyPr wrap="none" rtlCol="0">
            <a:spAutoFit/>
          </a:bodyPr>
          <a:lstStyle/>
          <a:p>
            <a:pPr algn="ctr"/>
            <a:r>
              <a:rPr lang="en-US" sz="2800" dirty="0"/>
              <a:t>Jan MRL-0004</a:t>
            </a:r>
          </a:p>
        </p:txBody>
      </p:sp>
      <p:sp>
        <p:nvSpPr>
          <p:cNvPr id="28" name="Circle: Hollow 27"/>
          <p:cNvSpPr/>
          <p:nvPr/>
        </p:nvSpPr>
        <p:spPr>
          <a:xfrm>
            <a:off x="4751979" y="5221722"/>
            <a:ext cx="804101" cy="804101"/>
          </a:xfrm>
          <a:prstGeom prst="donut">
            <a:avLst>
              <a:gd name="adj" fmla="val 20000"/>
            </a:avLst>
          </a:prstGeom>
          <a:solidFill>
            <a:srgbClr val="575757"/>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9" name="TextBox 28"/>
          <p:cNvSpPr txBox="1"/>
          <p:nvPr/>
        </p:nvSpPr>
        <p:spPr>
          <a:xfrm rot="17746107">
            <a:off x="4982230" y="4500988"/>
            <a:ext cx="1095172" cy="630942"/>
          </a:xfrm>
          <a:prstGeom prst="rect">
            <a:avLst/>
          </a:prstGeom>
          <a:noFill/>
        </p:spPr>
        <p:txBody>
          <a:bodyPr wrap="none" rtlCol="0">
            <a:spAutoFit/>
          </a:bodyPr>
          <a:lstStyle/>
          <a:p>
            <a:pPr algn="ctr"/>
            <a:r>
              <a:rPr lang="en-US" sz="3500" dirty="0"/>
              <a:t>2016</a:t>
            </a:r>
          </a:p>
        </p:txBody>
      </p:sp>
      <p:sp>
        <p:nvSpPr>
          <p:cNvPr id="30" name="Oval 29"/>
          <p:cNvSpPr/>
          <p:nvPr/>
        </p:nvSpPr>
        <p:spPr>
          <a:xfrm>
            <a:off x="5843703" y="5415084"/>
            <a:ext cx="417379" cy="417379"/>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1" name="TextBox 30"/>
          <p:cNvSpPr txBox="1"/>
          <p:nvPr/>
        </p:nvSpPr>
        <p:spPr>
          <a:xfrm rot="17746107">
            <a:off x="5167639" y="3799450"/>
            <a:ext cx="3068662" cy="523220"/>
          </a:xfrm>
          <a:prstGeom prst="rect">
            <a:avLst/>
          </a:prstGeom>
          <a:noFill/>
        </p:spPr>
        <p:txBody>
          <a:bodyPr wrap="none" rtlCol="0">
            <a:spAutoFit/>
          </a:bodyPr>
          <a:lstStyle/>
          <a:p>
            <a:pPr algn="ctr"/>
            <a:r>
              <a:rPr lang="en-US" sz="2800" dirty="0"/>
              <a:t>March All </a:t>
            </a:r>
            <a:r>
              <a:rPr lang="en-US" sz="2800" dirty="0" err="1"/>
              <a:t>Tx</a:t>
            </a:r>
            <a:r>
              <a:rPr lang="en-US" sz="2800" dirty="0"/>
              <a:t> Private</a:t>
            </a:r>
          </a:p>
        </p:txBody>
      </p:sp>
      <p:sp>
        <p:nvSpPr>
          <p:cNvPr id="32" name="Circle: Hollow 31"/>
          <p:cNvSpPr/>
          <p:nvPr/>
        </p:nvSpPr>
        <p:spPr>
          <a:xfrm>
            <a:off x="7160748" y="5221722"/>
            <a:ext cx="804101" cy="804101"/>
          </a:xfrm>
          <a:prstGeom prst="donut">
            <a:avLst>
              <a:gd name="adj" fmla="val 20000"/>
            </a:avLst>
          </a:prstGeom>
          <a:solidFill>
            <a:srgbClr val="575757"/>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33" name="TextBox 32"/>
          <p:cNvSpPr txBox="1"/>
          <p:nvPr/>
        </p:nvSpPr>
        <p:spPr>
          <a:xfrm rot="17746107">
            <a:off x="7390999" y="4500988"/>
            <a:ext cx="1095172" cy="630942"/>
          </a:xfrm>
          <a:prstGeom prst="rect">
            <a:avLst/>
          </a:prstGeom>
          <a:noFill/>
        </p:spPr>
        <p:txBody>
          <a:bodyPr wrap="none" rtlCol="0">
            <a:spAutoFit/>
          </a:bodyPr>
          <a:lstStyle/>
          <a:p>
            <a:pPr algn="ctr"/>
            <a:r>
              <a:rPr lang="en-US" sz="3500" dirty="0"/>
              <a:t>2017</a:t>
            </a:r>
          </a:p>
        </p:txBody>
      </p:sp>
      <p:sp>
        <p:nvSpPr>
          <p:cNvPr id="34" name="Oval 33"/>
          <p:cNvSpPr/>
          <p:nvPr/>
        </p:nvSpPr>
        <p:spPr>
          <a:xfrm>
            <a:off x="6512843" y="5415084"/>
            <a:ext cx="417379" cy="417379"/>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5" name="TextBox 34"/>
          <p:cNvSpPr txBox="1"/>
          <p:nvPr/>
        </p:nvSpPr>
        <p:spPr>
          <a:xfrm rot="17746107">
            <a:off x="6081363" y="4134435"/>
            <a:ext cx="2369688" cy="523220"/>
          </a:xfrm>
          <a:prstGeom prst="rect">
            <a:avLst/>
          </a:prstGeom>
          <a:noFill/>
        </p:spPr>
        <p:txBody>
          <a:bodyPr wrap="none" rtlCol="0">
            <a:spAutoFit/>
          </a:bodyPr>
          <a:lstStyle/>
          <a:p>
            <a:pPr algn="ctr"/>
            <a:r>
              <a:rPr lang="en-US" sz="2800" dirty="0"/>
              <a:t>Dec GUI Beta 1</a:t>
            </a:r>
          </a:p>
        </p:txBody>
      </p:sp>
      <p:sp>
        <p:nvSpPr>
          <p:cNvPr id="36" name="Oval 35"/>
          <p:cNvSpPr/>
          <p:nvPr/>
        </p:nvSpPr>
        <p:spPr>
          <a:xfrm>
            <a:off x="8210466" y="5415085"/>
            <a:ext cx="417379" cy="417379"/>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7" name="TextBox 36"/>
          <p:cNvSpPr txBox="1"/>
          <p:nvPr/>
        </p:nvSpPr>
        <p:spPr>
          <a:xfrm rot="17746107">
            <a:off x="7931955" y="4407150"/>
            <a:ext cx="1742914" cy="523220"/>
          </a:xfrm>
          <a:prstGeom prst="rect">
            <a:avLst/>
          </a:prstGeom>
          <a:noFill/>
        </p:spPr>
        <p:txBody>
          <a:bodyPr wrap="none" rtlCol="0">
            <a:spAutoFit/>
          </a:bodyPr>
          <a:lstStyle/>
          <a:p>
            <a:pPr algn="ctr"/>
            <a:r>
              <a:rPr lang="en-US" sz="2800" dirty="0"/>
              <a:t>Jan </a:t>
            </a:r>
            <a:r>
              <a:rPr lang="en-US" sz="2800" dirty="0" err="1"/>
              <a:t>RingCT</a:t>
            </a:r>
            <a:endParaRPr lang="en-US" sz="2800" dirty="0"/>
          </a:p>
        </p:txBody>
      </p:sp>
      <p:sp>
        <p:nvSpPr>
          <p:cNvPr id="38" name="Oval 37"/>
          <p:cNvSpPr/>
          <p:nvPr/>
        </p:nvSpPr>
        <p:spPr>
          <a:xfrm>
            <a:off x="8914919" y="5405576"/>
            <a:ext cx="417379" cy="417379"/>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9" name="TextBox 38"/>
          <p:cNvSpPr txBox="1"/>
          <p:nvPr/>
        </p:nvSpPr>
        <p:spPr>
          <a:xfrm rot="17746107">
            <a:off x="7745594" y="2953858"/>
            <a:ext cx="4968348" cy="523220"/>
          </a:xfrm>
          <a:prstGeom prst="rect">
            <a:avLst/>
          </a:prstGeom>
          <a:noFill/>
        </p:spPr>
        <p:txBody>
          <a:bodyPr wrap="none" rtlCol="0">
            <a:spAutoFit/>
          </a:bodyPr>
          <a:lstStyle/>
          <a:p>
            <a:pPr algn="ctr"/>
            <a:r>
              <a:rPr lang="en-US" sz="2800" dirty="0"/>
              <a:t>Feb Critical Vulnerability Patched</a:t>
            </a:r>
          </a:p>
        </p:txBody>
      </p:sp>
      <p:sp>
        <p:nvSpPr>
          <p:cNvPr id="40" name="Oval 39"/>
          <p:cNvSpPr/>
          <p:nvPr/>
        </p:nvSpPr>
        <p:spPr>
          <a:xfrm>
            <a:off x="9583528" y="5402752"/>
            <a:ext cx="417379" cy="417379"/>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41" name="TextBox 40"/>
          <p:cNvSpPr txBox="1"/>
          <p:nvPr/>
        </p:nvSpPr>
        <p:spPr>
          <a:xfrm rot="17746107">
            <a:off x="9252109" y="4250439"/>
            <a:ext cx="2073324" cy="523220"/>
          </a:xfrm>
          <a:prstGeom prst="rect">
            <a:avLst/>
          </a:prstGeom>
          <a:noFill/>
        </p:spPr>
        <p:txBody>
          <a:bodyPr wrap="none" rtlCol="0">
            <a:spAutoFit/>
          </a:bodyPr>
          <a:lstStyle/>
          <a:p>
            <a:pPr algn="ctr"/>
            <a:r>
              <a:rPr lang="en-US" sz="2800" dirty="0"/>
              <a:t>Apr </a:t>
            </a:r>
            <a:r>
              <a:rPr lang="en-US" sz="2800" dirty="0" err="1"/>
              <a:t>Hardfork</a:t>
            </a:r>
            <a:endParaRPr lang="en-US" sz="2800" dirty="0"/>
          </a:p>
        </p:txBody>
      </p:sp>
      <p:sp>
        <p:nvSpPr>
          <p:cNvPr id="42" name="Oval 41"/>
          <p:cNvSpPr/>
          <p:nvPr/>
        </p:nvSpPr>
        <p:spPr>
          <a:xfrm>
            <a:off x="10252137" y="5491479"/>
            <a:ext cx="228600" cy="228600"/>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43" name="Oval 42"/>
          <p:cNvSpPr/>
          <p:nvPr/>
        </p:nvSpPr>
        <p:spPr>
          <a:xfrm>
            <a:off x="10765414" y="5499965"/>
            <a:ext cx="228600" cy="228600"/>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44" name="Oval 43"/>
          <p:cNvSpPr/>
          <p:nvPr/>
        </p:nvSpPr>
        <p:spPr>
          <a:xfrm>
            <a:off x="11278691" y="5491479"/>
            <a:ext cx="228600" cy="228600"/>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 name="TextBox 2"/>
          <p:cNvSpPr txBox="1"/>
          <p:nvPr/>
        </p:nvSpPr>
        <p:spPr>
          <a:xfrm>
            <a:off x="4889580" y="6624173"/>
            <a:ext cx="2412840" cy="246221"/>
          </a:xfrm>
          <a:prstGeom prst="rect">
            <a:avLst/>
          </a:prstGeom>
          <a:noFill/>
        </p:spPr>
        <p:txBody>
          <a:bodyPr wrap="none" rtlCol="0">
            <a:spAutoFit/>
          </a:bodyPr>
          <a:lstStyle/>
          <a:p>
            <a:pPr algn="ctr"/>
            <a:r>
              <a:rPr lang="en-US" sz="1000" dirty="0"/>
              <a:t>Adapted from Scott </a:t>
            </a:r>
            <a:r>
              <a:rPr lang="en-US" sz="1000" dirty="0" err="1"/>
              <a:t>Anecito’s</a:t>
            </a:r>
            <a:r>
              <a:rPr lang="en-US" sz="1000" dirty="0"/>
              <a:t> Presentation</a:t>
            </a:r>
          </a:p>
        </p:txBody>
      </p:sp>
    </p:spTree>
    <p:extLst>
      <p:ext uri="{BB962C8B-B14F-4D97-AF65-F5344CB8AC3E}">
        <p14:creationId xmlns:p14="http://schemas.microsoft.com/office/powerpoint/2010/main" val="3819568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childTnLst>
                          </p:cTn>
                        </p:par>
                        <p:par>
                          <p:cTn id="40" fill="hold">
                            <p:stCondLst>
                              <p:cond delay="1500"/>
                            </p:stCondLst>
                            <p:childTnLst>
                              <p:par>
                                <p:cTn id="41" presetID="10" presetClass="entr" presetSubtype="0" fill="hold" nodeType="after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10" presetClass="entr" presetSubtype="0"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fade">
                                      <p:cBhvr>
                                        <p:cTn id="58" dur="500"/>
                                        <p:tgtEl>
                                          <p:spTgt spid="35"/>
                                        </p:tgtEl>
                                      </p:cBhvr>
                                    </p:animEffect>
                                  </p:childTnLst>
                                </p:cTn>
                              </p:par>
                            </p:childTnLst>
                          </p:cTn>
                        </p:par>
                        <p:par>
                          <p:cTn id="59" fill="hold">
                            <p:stCondLst>
                              <p:cond delay="2000"/>
                            </p:stCondLst>
                            <p:childTnLst>
                              <p:par>
                                <p:cTn id="60" presetID="10" presetClass="entr" presetSubtype="0" fill="hold" nodeType="after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500"/>
                                        <p:tgtEl>
                                          <p:spTgt spid="3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par>
                                <p:cTn id="66" presetID="10" presetClass="entr" presetSubtype="0" fill="hold" nodeType="with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500"/>
                                        <p:tgtEl>
                                          <p:spTgt spid="37"/>
                                        </p:tgtEl>
                                      </p:cBhvr>
                                    </p:animEffect>
                                  </p:childTnLst>
                                </p:cTn>
                              </p:par>
                              <p:par>
                                <p:cTn id="72" presetID="10" presetClass="entr" presetSubtype="0" fill="hold"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9"/>
                                        </p:tgtEl>
                                        <p:attrNameLst>
                                          <p:attrName>style.visibility</p:attrName>
                                        </p:attrNameLst>
                                      </p:cBhvr>
                                      <p:to>
                                        <p:strVal val="visible"/>
                                      </p:to>
                                    </p:set>
                                    <p:animEffect transition="in" filter="fade">
                                      <p:cBhvr>
                                        <p:cTn id="77" dur="500"/>
                                        <p:tgtEl>
                                          <p:spTgt spid="39"/>
                                        </p:tgtEl>
                                      </p:cBhvr>
                                    </p:animEffect>
                                  </p:childTnLst>
                                </p:cTn>
                              </p:par>
                              <p:par>
                                <p:cTn id="78" presetID="10" presetClass="entr" presetSubtype="0" fill="hold" nodeType="withEffect">
                                  <p:stCondLst>
                                    <p:cond delay="0"/>
                                  </p:stCondLst>
                                  <p:childTnLst>
                                    <p:set>
                                      <p:cBhvr>
                                        <p:cTn id="79" dur="1" fill="hold">
                                          <p:stCondLst>
                                            <p:cond delay="0"/>
                                          </p:stCondLst>
                                        </p:cTn>
                                        <p:tgtEl>
                                          <p:spTgt spid="40"/>
                                        </p:tgtEl>
                                        <p:attrNameLst>
                                          <p:attrName>style.visibility</p:attrName>
                                        </p:attrNameLst>
                                      </p:cBhvr>
                                      <p:to>
                                        <p:strVal val="visible"/>
                                      </p:to>
                                    </p:set>
                                    <p:animEffect transition="in" filter="fade">
                                      <p:cBhvr>
                                        <p:cTn id="80" dur="500"/>
                                        <p:tgtEl>
                                          <p:spTgt spid="4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1"/>
                                        </p:tgtEl>
                                        <p:attrNameLst>
                                          <p:attrName>style.visibility</p:attrName>
                                        </p:attrNameLst>
                                      </p:cBhvr>
                                      <p:to>
                                        <p:strVal val="visible"/>
                                      </p:to>
                                    </p:set>
                                    <p:animEffect transition="in" filter="fade">
                                      <p:cBhvr>
                                        <p:cTn id="83" dur="500"/>
                                        <p:tgtEl>
                                          <p:spTgt spid="41"/>
                                        </p:tgtEl>
                                      </p:cBhvr>
                                    </p:animEffect>
                                  </p:childTnLst>
                                </p:cTn>
                              </p:par>
                            </p:childTnLst>
                          </p:cTn>
                        </p:par>
                        <p:par>
                          <p:cTn id="84" fill="hold">
                            <p:stCondLst>
                              <p:cond delay="2500"/>
                            </p:stCondLst>
                            <p:childTnLst>
                              <p:par>
                                <p:cTn id="85" presetID="10" presetClass="entr" presetSubtype="0" fill="hold" nodeType="afterEffect">
                                  <p:stCondLst>
                                    <p:cond delay="0"/>
                                  </p:stCondLst>
                                  <p:childTnLst>
                                    <p:set>
                                      <p:cBhvr>
                                        <p:cTn id="86" dur="1" fill="hold">
                                          <p:stCondLst>
                                            <p:cond delay="0"/>
                                          </p:stCondLst>
                                        </p:cTn>
                                        <p:tgtEl>
                                          <p:spTgt spid="42"/>
                                        </p:tgtEl>
                                        <p:attrNameLst>
                                          <p:attrName>style.visibility</p:attrName>
                                        </p:attrNameLst>
                                      </p:cBhvr>
                                      <p:to>
                                        <p:strVal val="visible"/>
                                      </p:to>
                                    </p:set>
                                    <p:animEffect transition="in" filter="fade">
                                      <p:cBhvr>
                                        <p:cTn id="87" dur="500"/>
                                        <p:tgtEl>
                                          <p:spTgt spid="42"/>
                                        </p:tgtEl>
                                      </p:cBhvr>
                                    </p:animEffect>
                                  </p:childTnLst>
                                </p:cTn>
                              </p:par>
                            </p:childTnLst>
                          </p:cTn>
                        </p:par>
                        <p:par>
                          <p:cTn id="88" fill="hold">
                            <p:stCondLst>
                              <p:cond delay="3000"/>
                            </p:stCondLst>
                            <p:childTnLst>
                              <p:par>
                                <p:cTn id="89" presetID="10" presetClass="entr" presetSubtype="0" fill="hold" nodeType="afterEffect">
                                  <p:stCondLst>
                                    <p:cond delay="0"/>
                                  </p:stCondLst>
                                  <p:childTnLst>
                                    <p:set>
                                      <p:cBhvr>
                                        <p:cTn id="90" dur="1" fill="hold">
                                          <p:stCondLst>
                                            <p:cond delay="0"/>
                                          </p:stCondLst>
                                        </p:cTn>
                                        <p:tgtEl>
                                          <p:spTgt spid="43"/>
                                        </p:tgtEl>
                                        <p:attrNameLst>
                                          <p:attrName>style.visibility</p:attrName>
                                        </p:attrNameLst>
                                      </p:cBhvr>
                                      <p:to>
                                        <p:strVal val="visible"/>
                                      </p:to>
                                    </p:set>
                                    <p:animEffect transition="in" filter="fade">
                                      <p:cBhvr>
                                        <p:cTn id="91" dur="500"/>
                                        <p:tgtEl>
                                          <p:spTgt spid="43"/>
                                        </p:tgtEl>
                                      </p:cBhvr>
                                    </p:animEffect>
                                  </p:childTnLst>
                                </p:cTn>
                              </p:par>
                            </p:childTnLst>
                          </p:cTn>
                        </p:par>
                        <p:par>
                          <p:cTn id="92" fill="hold">
                            <p:stCondLst>
                              <p:cond delay="3500"/>
                            </p:stCondLst>
                            <p:childTnLst>
                              <p:par>
                                <p:cTn id="93" presetID="10" presetClass="entr" presetSubtype="0" fill="hold" nodeType="after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fade">
                                      <p:cBhvr>
                                        <p:cTn id="9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21" grpId="0"/>
      <p:bldP spid="23" grpId="0"/>
      <p:bldP spid="25" grpId="0"/>
      <p:bldP spid="27" grpId="0"/>
      <p:bldP spid="29" grpId="0"/>
      <p:bldP spid="31" grpId="0"/>
      <p:bldP spid="33" grpId="0"/>
      <p:bldP spid="35" grpId="0"/>
      <p:bldP spid="37" grpId="0"/>
      <p:bldP spid="39" grpId="0"/>
      <p:bldP spid="4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The Infamous GUI</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5020" y="1545304"/>
            <a:ext cx="6721959" cy="4994644"/>
          </a:xfrm>
          <a:prstGeom prst="rect">
            <a:avLst/>
          </a:prstGeom>
        </p:spPr>
      </p:pic>
    </p:spTree>
    <p:extLst>
      <p:ext uri="{BB962C8B-B14F-4D97-AF65-F5344CB8AC3E}">
        <p14:creationId xmlns:p14="http://schemas.microsoft.com/office/powerpoint/2010/main" val="3052413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a:t>MyMonero</a:t>
            </a:r>
            <a:r>
              <a:rPr lang="en-US" b="1" dirty="0"/>
              <a:t> Lightweight Wallet</a:t>
            </a:r>
          </a:p>
        </p:txBody>
      </p:sp>
      <p:pic>
        <p:nvPicPr>
          <p:cNvPr id="2050" name="Picture 2" descr="Desktop Screenshot: Welcome to MyMonero! Let's get star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7550" y="1472648"/>
            <a:ext cx="56769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7835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50"/>
                                        </p:tgtEl>
                                        <p:attrNameLst>
                                          <p:attrName>style.visibility</p:attrName>
                                        </p:attrNameLst>
                                      </p:cBhvr>
                                      <p:to>
                                        <p:strVal val="visible"/>
                                      </p:to>
                                    </p:set>
                                    <p:animEffect transition="in" filter="fade">
                                      <p:cBhvr>
                                        <p:cTn id="11"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p:cNvSpPr/>
          <p:nvPr/>
        </p:nvSpPr>
        <p:spPr>
          <a:xfrm>
            <a:off x="8577098" y="2696686"/>
            <a:ext cx="1716506" cy="171650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78143" y="2696686"/>
            <a:ext cx="1716506" cy="171650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135143" y="2696686"/>
            <a:ext cx="1716506" cy="171650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875729" y="2699545"/>
            <a:ext cx="1716506" cy="171650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t>Regulatory Compliance and Transparency</a:t>
            </a:r>
          </a:p>
        </p:txBody>
      </p:sp>
      <p:sp>
        <p:nvSpPr>
          <p:cNvPr id="5" name="Oval 14"/>
          <p:cNvSpPr>
            <a:spLocks noChangeArrowheads="1"/>
          </p:cNvSpPr>
          <p:nvPr/>
        </p:nvSpPr>
        <p:spPr bwMode="auto">
          <a:xfrm>
            <a:off x="9435351" y="3596667"/>
            <a:ext cx="104134" cy="106903"/>
          </a:xfrm>
          <a:prstGeom prst="ellipse">
            <a:avLst/>
          </a:prstGeom>
          <a:solidFill>
            <a:srgbClr val="57575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314" tIns="37157" rIns="74314" bIns="37157" numCol="1" anchor="t" anchorCtr="0" compatLnSpc="1">
            <a:prstTxWarp prst="textNoShape">
              <a:avLst/>
            </a:prstTxWarp>
          </a:bodyPr>
          <a:lstStyle/>
          <a:p>
            <a:endParaRPr lang="id-ID" sz="2926" dirty="0">
              <a:latin typeface="Calibri" charset="0"/>
              <a:ea typeface="Calibri" charset="0"/>
              <a:cs typeface="Calibri" charset="0"/>
            </a:endParaRPr>
          </a:p>
        </p:txBody>
      </p:sp>
      <p:sp>
        <p:nvSpPr>
          <p:cNvPr id="6" name="Freeform 15"/>
          <p:cNvSpPr>
            <a:spLocks noEditPoints="1"/>
          </p:cNvSpPr>
          <p:nvPr/>
        </p:nvSpPr>
        <p:spPr bwMode="auto">
          <a:xfrm>
            <a:off x="9010592" y="3143776"/>
            <a:ext cx="874179" cy="822326"/>
          </a:xfrm>
          <a:custGeom>
            <a:avLst/>
            <a:gdLst>
              <a:gd name="T0" fmla="*/ 116 w 132"/>
              <a:gd name="T1" fmla="*/ 48 h 124"/>
              <a:gd name="T2" fmla="*/ 116 w 132"/>
              <a:gd name="T3" fmla="*/ 22 h 124"/>
              <a:gd name="T4" fmla="*/ 104 w 132"/>
              <a:gd name="T5" fmla="*/ 0 h 124"/>
              <a:gd name="T6" fmla="*/ 22 w 132"/>
              <a:gd name="T7" fmla="*/ 0 h 124"/>
              <a:gd name="T8" fmla="*/ 0 w 132"/>
              <a:gd name="T9" fmla="*/ 102 h 124"/>
              <a:gd name="T10" fmla="*/ 94 w 132"/>
              <a:gd name="T11" fmla="*/ 124 h 124"/>
              <a:gd name="T12" fmla="*/ 116 w 132"/>
              <a:gd name="T13" fmla="*/ 96 h 124"/>
              <a:gd name="T14" fmla="*/ 116 w 132"/>
              <a:gd name="T15" fmla="*/ 48 h 124"/>
              <a:gd name="T16" fmla="*/ 88 w 132"/>
              <a:gd name="T17" fmla="*/ 8 h 124"/>
              <a:gd name="T18" fmla="*/ 108 w 132"/>
              <a:gd name="T19" fmla="*/ 12 h 124"/>
              <a:gd name="T20" fmla="*/ 108 w 132"/>
              <a:gd name="T21" fmla="*/ 24 h 124"/>
              <a:gd name="T22" fmla="*/ 104 w 132"/>
              <a:gd name="T23" fmla="*/ 36 h 124"/>
              <a:gd name="T24" fmla="*/ 104 w 132"/>
              <a:gd name="T25" fmla="*/ 32 h 124"/>
              <a:gd name="T26" fmla="*/ 104 w 132"/>
              <a:gd name="T27" fmla="*/ 16 h 124"/>
              <a:gd name="T28" fmla="*/ 16 w 132"/>
              <a:gd name="T29" fmla="*/ 12 h 124"/>
              <a:gd name="T30" fmla="*/ 12 w 132"/>
              <a:gd name="T31" fmla="*/ 24 h 124"/>
              <a:gd name="T32" fmla="*/ 8 w 132"/>
              <a:gd name="T33" fmla="*/ 22 h 124"/>
              <a:gd name="T34" fmla="*/ 100 w 132"/>
              <a:gd name="T35" fmla="*/ 20 h 124"/>
              <a:gd name="T36" fmla="*/ 16 w 132"/>
              <a:gd name="T37" fmla="*/ 16 h 124"/>
              <a:gd name="T38" fmla="*/ 100 w 132"/>
              <a:gd name="T39" fmla="*/ 20 h 124"/>
              <a:gd name="T40" fmla="*/ 100 w 132"/>
              <a:gd name="T41" fmla="*/ 28 h 124"/>
              <a:gd name="T42" fmla="*/ 16 w 132"/>
              <a:gd name="T43" fmla="*/ 24 h 124"/>
              <a:gd name="T44" fmla="*/ 100 w 132"/>
              <a:gd name="T45" fmla="*/ 32 h 124"/>
              <a:gd name="T46" fmla="*/ 88 w 132"/>
              <a:gd name="T47" fmla="*/ 36 h 124"/>
              <a:gd name="T48" fmla="*/ 16 w 132"/>
              <a:gd name="T49" fmla="*/ 35 h 124"/>
              <a:gd name="T50" fmla="*/ 100 w 132"/>
              <a:gd name="T51" fmla="*/ 32 h 124"/>
              <a:gd name="T52" fmla="*/ 94 w 132"/>
              <a:gd name="T53" fmla="*/ 116 h 124"/>
              <a:gd name="T54" fmla="*/ 8 w 132"/>
              <a:gd name="T55" fmla="*/ 102 h 124"/>
              <a:gd name="T56" fmla="*/ 22 w 132"/>
              <a:gd name="T57" fmla="*/ 44 h 124"/>
              <a:gd name="T58" fmla="*/ 104 w 132"/>
              <a:gd name="T59" fmla="*/ 44 h 124"/>
              <a:gd name="T60" fmla="*/ 108 w 132"/>
              <a:gd name="T61" fmla="*/ 56 h 124"/>
              <a:gd name="T62" fmla="*/ 52 w 132"/>
              <a:gd name="T63" fmla="*/ 76 h 124"/>
              <a:gd name="T64" fmla="*/ 108 w 132"/>
              <a:gd name="T65" fmla="*/ 96 h 124"/>
              <a:gd name="T66" fmla="*/ 113 w 132"/>
              <a:gd name="T67" fmla="*/ 88 h 124"/>
              <a:gd name="T68" fmla="*/ 60 w 132"/>
              <a:gd name="T69" fmla="*/ 76 h 124"/>
              <a:gd name="T70" fmla="*/ 108 w 132"/>
              <a:gd name="T71" fmla="*/ 64 h 124"/>
              <a:gd name="T72" fmla="*/ 115 w 132"/>
              <a:gd name="T73" fmla="*/ 59 h 124"/>
              <a:gd name="T74" fmla="*/ 120 w 132"/>
              <a:gd name="T75" fmla="*/ 7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24">
                <a:moveTo>
                  <a:pt x="116" y="48"/>
                </a:moveTo>
                <a:cubicBezTo>
                  <a:pt x="116" y="48"/>
                  <a:pt x="116" y="48"/>
                  <a:pt x="116" y="48"/>
                </a:cubicBezTo>
                <a:cubicBezTo>
                  <a:pt x="116" y="24"/>
                  <a:pt x="116" y="24"/>
                  <a:pt x="116" y="24"/>
                </a:cubicBezTo>
                <a:cubicBezTo>
                  <a:pt x="116" y="22"/>
                  <a:pt x="116" y="22"/>
                  <a:pt x="116" y="22"/>
                </a:cubicBezTo>
                <a:cubicBezTo>
                  <a:pt x="116" y="12"/>
                  <a:pt x="116" y="12"/>
                  <a:pt x="116" y="12"/>
                </a:cubicBezTo>
                <a:cubicBezTo>
                  <a:pt x="116" y="5"/>
                  <a:pt x="111" y="0"/>
                  <a:pt x="104" y="0"/>
                </a:cubicBezTo>
                <a:cubicBezTo>
                  <a:pt x="88" y="0"/>
                  <a:pt x="88" y="0"/>
                  <a:pt x="88" y="0"/>
                </a:cubicBezTo>
                <a:cubicBezTo>
                  <a:pt x="22" y="0"/>
                  <a:pt x="22" y="0"/>
                  <a:pt x="22" y="0"/>
                </a:cubicBezTo>
                <a:cubicBezTo>
                  <a:pt x="10" y="0"/>
                  <a:pt x="0" y="10"/>
                  <a:pt x="0" y="22"/>
                </a:cubicBezTo>
                <a:cubicBezTo>
                  <a:pt x="0" y="102"/>
                  <a:pt x="0" y="102"/>
                  <a:pt x="0" y="102"/>
                </a:cubicBezTo>
                <a:cubicBezTo>
                  <a:pt x="0" y="114"/>
                  <a:pt x="10" y="124"/>
                  <a:pt x="22" y="124"/>
                </a:cubicBezTo>
                <a:cubicBezTo>
                  <a:pt x="94" y="124"/>
                  <a:pt x="94" y="124"/>
                  <a:pt x="94" y="124"/>
                </a:cubicBezTo>
                <a:cubicBezTo>
                  <a:pt x="106" y="124"/>
                  <a:pt x="116" y="114"/>
                  <a:pt x="116" y="102"/>
                </a:cubicBezTo>
                <a:cubicBezTo>
                  <a:pt x="116" y="96"/>
                  <a:pt x="116" y="96"/>
                  <a:pt x="116" y="96"/>
                </a:cubicBezTo>
                <a:cubicBezTo>
                  <a:pt x="116" y="96"/>
                  <a:pt x="116" y="96"/>
                  <a:pt x="116" y="96"/>
                </a:cubicBezTo>
                <a:cubicBezTo>
                  <a:pt x="132" y="84"/>
                  <a:pt x="132" y="60"/>
                  <a:pt x="116" y="48"/>
                </a:cubicBezTo>
                <a:close/>
                <a:moveTo>
                  <a:pt x="22" y="8"/>
                </a:moveTo>
                <a:cubicBezTo>
                  <a:pt x="88" y="8"/>
                  <a:pt x="88" y="8"/>
                  <a:pt x="88" y="8"/>
                </a:cubicBezTo>
                <a:cubicBezTo>
                  <a:pt x="104" y="8"/>
                  <a:pt x="104" y="8"/>
                  <a:pt x="104" y="8"/>
                </a:cubicBezTo>
                <a:cubicBezTo>
                  <a:pt x="106" y="8"/>
                  <a:pt x="108" y="10"/>
                  <a:pt x="108" y="12"/>
                </a:cubicBezTo>
                <a:cubicBezTo>
                  <a:pt x="108" y="22"/>
                  <a:pt x="108" y="22"/>
                  <a:pt x="108" y="22"/>
                </a:cubicBezTo>
                <a:cubicBezTo>
                  <a:pt x="108" y="24"/>
                  <a:pt x="108" y="24"/>
                  <a:pt x="108" y="24"/>
                </a:cubicBezTo>
                <a:cubicBezTo>
                  <a:pt x="108" y="37"/>
                  <a:pt x="108" y="37"/>
                  <a:pt x="108" y="37"/>
                </a:cubicBezTo>
                <a:cubicBezTo>
                  <a:pt x="107" y="36"/>
                  <a:pt x="105" y="36"/>
                  <a:pt x="104" y="36"/>
                </a:cubicBezTo>
                <a:cubicBezTo>
                  <a:pt x="104" y="36"/>
                  <a:pt x="104" y="36"/>
                  <a:pt x="104" y="36"/>
                </a:cubicBezTo>
                <a:cubicBezTo>
                  <a:pt x="104" y="32"/>
                  <a:pt x="104" y="32"/>
                  <a:pt x="104" y="32"/>
                </a:cubicBezTo>
                <a:cubicBezTo>
                  <a:pt x="104" y="24"/>
                  <a:pt x="104" y="24"/>
                  <a:pt x="104" y="24"/>
                </a:cubicBezTo>
                <a:cubicBezTo>
                  <a:pt x="104" y="16"/>
                  <a:pt x="104" y="16"/>
                  <a:pt x="104" y="16"/>
                </a:cubicBezTo>
                <a:cubicBezTo>
                  <a:pt x="104" y="14"/>
                  <a:pt x="102" y="12"/>
                  <a:pt x="100" y="12"/>
                </a:cubicBezTo>
                <a:cubicBezTo>
                  <a:pt x="16" y="12"/>
                  <a:pt x="16" y="12"/>
                  <a:pt x="16" y="12"/>
                </a:cubicBezTo>
                <a:cubicBezTo>
                  <a:pt x="14" y="12"/>
                  <a:pt x="12" y="14"/>
                  <a:pt x="12" y="16"/>
                </a:cubicBezTo>
                <a:cubicBezTo>
                  <a:pt x="12" y="24"/>
                  <a:pt x="12" y="24"/>
                  <a:pt x="12" y="24"/>
                </a:cubicBezTo>
                <a:cubicBezTo>
                  <a:pt x="12" y="32"/>
                  <a:pt x="12" y="32"/>
                  <a:pt x="12" y="32"/>
                </a:cubicBezTo>
                <a:cubicBezTo>
                  <a:pt x="10" y="29"/>
                  <a:pt x="8" y="26"/>
                  <a:pt x="8" y="22"/>
                </a:cubicBezTo>
                <a:cubicBezTo>
                  <a:pt x="8" y="14"/>
                  <a:pt x="14" y="8"/>
                  <a:pt x="22" y="8"/>
                </a:cubicBezTo>
                <a:close/>
                <a:moveTo>
                  <a:pt x="100" y="20"/>
                </a:moveTo>
                <a:cubicBezTo>
                  <a:pt x="16" y="20"/>
                  <a:pt x="16" y="20"/>
                  <a:pt x="16" y="20"/>
                </a:cubicBezTo>
                <a:cubicBezTo>
                  <a:pt x="16" y="16"/>
                  <a:pt x="16" y="16"/>
                  <a:pt x="16" y="16"/>
                </a:cubicBezTo>
                <a:cubicBezTo>
                  <a:pt x="100" y="16"/>
                  <a:pt x="100" y="16"/>
                  <a:pt x="100" y="16"/>
                </a:cubicBezTo>
                <a:lnTo>
                  <a:pt x="100" y="20"/>
                </a:lnTo>
                <a:close/>
                <a:moveTo>
                  <a:pt x="100" y="24"/>
                </a:moveTo>
                <a:cubicBezTo>
                  <a:pt x="100" y="28"/>
                  <a:pt x="100" y="28"/>
                  <a:pt x="100" y="28"/>
                </a:cubicBezTo>
                <a:cubicBezTo>
                  <a:pt x="16" y="28"/>
                  <a:pt x="16" y="28"/>
                  <a:pt x="16" y="28"/>
                </a:cubicBezTo>
                <a:cubicBezTo>
                  <a:pt x="16" y="24"/>
                  <a:pt x="16" y="24"/>
                  <a:pt x="16" y="24"/>
                </a:cubicBezTo>
                <a:lnTo>
                  <a:pt x="100" y="24"/>
                </a:lnTo>
                <a:close/>
                <a:moveTo>
                  <a:pt x="100" y="32"/>
                </a:moveTo>
                <a:cubicBezTo>
                  <a:pt x="100" y="36"/>
                  <a:pt x="100" y="36"/>
                  <a:pt x="100" y="36"/>
                </a:cubicBezTo>
                <a:cubicBezTo>
                  <a:pt x="88" y="36"/>
                  <a:pt x="88" y="36"/>
                  <a:pt x="88" y="36"/>
                </a:cubicBezTo>
                <a:cubicBezTo>
                  <a:pt x="22" y="36"/>
                  <a:pt x="22" y="36"/>
                  <a:pt x="22" y="36"/>
                </a:cubicBezTo>
                <a:cubicBezTo>
                  <a:pt x="20" y="36"/>
                  <a:pt x="18" y="35"/>
                  <a:pt x="16" y="35"/>
                </a:cubicBezTo>
                <a:cubicBezTo>
                  <a:pt x="16" y="32"/>
                  <a:pt x="16" y="32"/>
                  <a:pt x="16" y="32"/>
                </a:cubicBezTo>
                <a:lnTo>
                  <a:pt x="100" y="32"/>
                </a:lnTo>
                <a:close/>
                <a:moveTo>
                  <a:pt x="108" y="102"/>
                </a:moveTo>
                <a:cubicBezTo>
                  <a:pt x="108" y="110"/>
                  <a:pt x="102" y="116"/>
                  <a:pt x="94" y="116"/>
                </a:cubicBezTo>
                <a:cubicBezTo>
                  <a:pt x="22" y="116"/>
                  <a:pt x="22" y="116"/>
                  <a:pt x="22" y="116"/>
                </a:cubicBezTo>
                <a:cubicBezTo>
                  <a:pt x="14" y="116"/>
                  <a:pt x="8" y="110"/>
                  <a:pt x="8" y="102"/>
                </a:cubicBezTo>
                <a:cubicBezTo>
                  <a:pt x="8" y="39"/>
                  <a:pt x="8" y="39"/>
                  <a:pt x="8" y="39"/>
                </a:cubicBezTo>
                <a:cubicBezTo>
                  <a:pt x="12" y="42"/>
                  <a:pt x="17" y="44"/>
                  <a:pt x="22" y="44"/>
                </a:cubicBezTo>
                <a:cubicBezTo>
                  <a:pt x="88" y="44"/>
                  <a:pt x="88" y="44"/>
                  <a:pt x="88" y="44"/>
                </a:cubicBezTo>
                <a:cubicBezTo>
                  <a:pt x="104" y="44"/>
                  <a:pt x="104" y="44"/>
                  <a:pt x="104" y="44"/>
                </a:cubicBezTo>
                <a:cubicBezTo>
                  <a:pt x="106" y="44"/>
                  <a:pt x="108" y="46"/>
                  <a:pt x="108" y="48"/>
                </a:cubicBezTo>
                <a:cubicBezTo>
                  <a:pt x="108" y="56"/>
                  <a:pt x="108" y="56"/>
                  <a:pt x="108" y="56"/>
                </a:cubicBezTo>
                <a:cubicBezTo>
                  <a:pt x="72" y="56"/>
                  <a:pt x="72" y="56"/>
                  <a:pt x="72" y="56"/>
                </a:cubicBezTo>
                <a:cubicBezTo>
                  <a:pt x="61" y="56"/>
                  <a:pt x="52" y="65"/>
                  <a:pt x="52" y="76"/>
                </a:cubicBezTo>
                <a:cubicBezTo>
                  <a:pt x="52" y="87"/>
                  <a:pt x="61" y="96"/>
                  <a:pt x="72" y="96"/>
                </a:cubicBezTo>
                <a:cubicBezTo>
                  <a:pt x="108" y="96"/>
                  <a:pt x="108" y="96"/>
                  <a:pt x="108" y="96"/>
                </a:cubicBezTo>
                <a:lnTo>
                  <a:pt x="108" y="102"/>
                </a:lnTo>
                <a:close/>
                <a:moveTo>
                  <a:pt x="113" y="88"/>
                </a:moveTo>
                <a:cubicBezTo>
                  <a:pt x="72" y="88"/>
                  <a:pt x="72" y="88"/>
                  <a:pt x="72" y="88"/>
                </a:cubicBezTo>
                <a:cubicBezTo>
                  <a:pt x="65" y="88"/>
                  <a:pt x="60" y="83"/>
                  <a:pt x="60" y="76"/>
                </a:cubicBezTo>
                <a:cubicBezTo>
                  <a:pt x="60" y="69"/>
                  <a:pt x="65" y="64"/>
                  <a:pt x="72" y="64"/>
                </a:cubicBezTo>
                <a:cubicBezTo>
                  <a:pt x="108" y="64"/>
                  <a:pt x="108" y="64"/>
                  <a:pt x="108" y="64"/>
                </a:cubicBezTo>
                <a:cubicBezTo>
                  <a:pt x="110" y="64"/>
                  <a:pt x="113" y="63"/>
                  <a:pt x="114" y="61"/>
                </a:cubicBezTo>
                <a:cubicBezTo>
                  <a:pt x="115" y="60"/>
                  <a:pt x="115" y="60"/>
                  <a:pt x="115" y="59"/>
                </a:cubicBezTo>
                <a:cubicBezTo>
                  <a:pt x="115" y="59"/>
                  <a:pt x="116" y="59"/>
                  <a:pt x="116" y="59"/>
                </a:cubicBezTo>
                <a:cubicBezTo>
                  <a:pt x="118" y="62"/>
                  <a:pt x="120" y="67"/>
                  <a:pt x="120" y="72"/>
                </a:cubicBezTo>
                <a:cubicBezTo>
                  <a:pt x="120" y="78"/>
                  <a:pt x="118" y="84"/>
                  <a:pt x="113" y="88"/>
                </a:cubicBezTo>
                <a:close/>
              </a:path>
            </a:pathLst>
          </a:custGeom>
          <a:solidFill>
            <a:srgbClr val="57575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314" tIns="37157" rIns="74314" bIns="37157" numCol="1" anchor="t" anchorCtr="0" compatLnSpc="1">
            <a:prstTxWarp prst="textNoShape">
              <a:avLst/>
            </a:prstTxWarp>
          </a:bodyPr>
          <a:lstStyle/>
          <a:p>
            <a:endParaRPr lang="id-ID" sz="2926" dirty="0">
              <a:latin typeface="Calibri" charset="0"/>
              <a:ea typeface="Calibri" charset="0"/>
              <a:cs typeface="Calibri" charset="0"/>
            </a:endParaRPr>
          </a:p>
        </p:txBody>
      </p:sp>
      <p:pic>
        <p:nvPicPr>
          <p:cNvPr id="7" name="Picture 6" descr="businessman96.emf"/>
          <p:cNvPicPr>
            <a:picLocks noChangeAspect="1"/>
          </p:cNvPicPr>
          <p:nvPr/>
        </p:nvPicPr>
        <p:blipFill>
          <a:blip r:embed="rId3" cstate="email">
            <a:duotone>
              <a:prstClr val="black"/>
              <a:schemeClr val="tx1">
                <a:tint val="45000"/>
                <a:satMod val="400000"/>
              </a:schemeClr>
            </a:duotone>
            <a:lum bright="-40000" contrast="-40000"/>
            <a:extLst>
              <a:ext uri="{28A0092B-C50C-407E-A947-70E740481C1C}">
                <a14:useLocalDpi xmlns:a14="http://schemas.microsoft.com/office/drawing/2010/main" val="0"/>
              </a:ext>
            </a:extLst>
          </a:blip>
          <a:stretch>
            <a:fillRect/>
          </a:stretch>
        </p:blipFill>
        <p:spPr>
          <a:xfrm>
            <a:off x="4457934" y="3022403"/>
            <a:ext cx="1070923" cy="1070923"/>
          </a:xfrm>
          <a:prstGeom prst="rect">
            <a:avLst/>
          </a:prstGeom>
        </p:spPr>
      </p:pic>
      <p:pic>
        <p:nvPicPr>
          <p:cNvPr id="8" name="Picture 7" descr="web25.emf"/>
          <p:cNvPicPr>
            <a:picLocks noChangeAspect="1"/>
          </p:cNvPicPr>
          <p:nvPr/>
        </p:nvPicPr>
        <p:blipFill>
          <a:blip r:embed="rId4" cstate="email">
            <a:duotone>
              <a:prstClr val="black"/>
              <a:schemeClr val="tx1">
                <a:tint val="45000"/>
                <a:satMod val="400000"/>
              </a:schemeClr>
            </a:duotone>
            <a:lum bright="-40000" contrast="-40000"/>
            <a:extLst>
              <a:ext uri="{28A0092B-C50C-407E-A947-70E740481C1C}">
                <a14:useLocalDpi xmlns:a14="http://schemas.microsoft.com/office/drawing/2010/main" val="0"/>
              </a:ext>
            </a:extLst>
          </a:blip>
          <a:stretch>
            <a:fillRect/>
          </a:stretch>
        </p:blipFill>
        <p:spPr>
          <a:xfrm>
            <a:off x="2338427" y="3159384"/>
            <a:ext cx="791110" cy="791110"/>
          </a:xfrm>
          <a:prstGeom prst="rect">
            <a:avLst/>
          </a:prstGeom>
        </p:spPr>
      </p:pic>
      <p:pic>
        <p:nvPicPr>
          <p:cNvPr id="10" name="Picture 9" descr="donate2.emf"/>
          <p:cNvPicPr>
            <a:picLocks noChangeAspect="1"/>
          </p:cNvPicPr>
          <p:nvPr/>
        </p:nvPicPr>
        <p:blipFill>
          <a:blip r:embed="rId5" cstate="email">
            <a:duotone>
              <a:prstClr val="black"/>
              <a:schemeClr val="tx1">
                <a:tint val="45000"/>
                <a:satMod val="400000"/>
              </a:schemeClr>
            </a:duotone>
            <a:lum bright="-40000" contrast="-40000"/>
            <a:extLst>
              <a:ext uri="{28A0092B-C50C-407E-A947-70E740481C1C}">
                <a14:useLocalDpi xmlns:a14="http://schemas.microsoft.com/office/drawing/2010/main" val="0"/>
              </a:ext>
            </a:extLst>
          </a:blip>
          <a:stretch>
            <a:fillRect/>
          </a:stretch>
        </p:blipFill>
        <p:spPr>
          <a:xfrm>
            <a:off x="6782348" y="3079677"/>
            <a:ext cx="959258" cy="959258"/>
          </a:xfrm>
          <a:prstGeom prst="rect">
            <a:avLst/>
          </a:prstGeom>
        </p:spPr>
      </p:pic>
      <p:grpSp>
        <p:nvGrpSpPr>
          <p:cNvPr id="16" name="Group 15"/>
          <p:cNvGrpSpPr/>
          <p:nvPr/>
        </p:nvGrpSpPr>
        <p:grpSpPr>
          <a:xfrm>
            <a:off x="1636702" y="4586108"/>
            <a:ext cx="2194559" cy="1486960"/>
            <a:chOff x="1413149" y="4179496"/>
            <a:chExt cx="1767828" cy="1081933"/>
          </a:xfrm>
        </p:grpSpPr>
        <p:sp>
          <p:nvSpPr>
            <p:cNvPr id="17" name="Text Placeholder 32"/>
            <p:cNvSpPr txBox="1">
              <a:spLocks/>
            </p:cNvSpPr>
            <p:nvPr/>
          </p:nvSpPr>
          <p:spPr>
            <a:xfrm>
              <a:off x="1413149" y="4455669"/>
              <a:ext cx="1767828" cy="80576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buNone/>
              </a:pPr>
              <a:r>
                <a:rPr lang="en-US" sz="1600" dirty="0">
                  <a:latin typeface="Calibri" charset="0"/>
                  <a:ea typeface="Calibri" charset="0"/>
                  <a:cs typeface="Calibri" charset="0"/>
                </a:rPr>
                <a:t>A view key is used to reveal all transactions for a </a:t>
              </a:r>
              <a:r>
                <a:rPr lang="en-US" sz="1600" dirty="0" err="1">
                  <a:latin typeface="Calibri" charset="0"/>
                  <a:ea typeface="Calibri" charset="0"/>
                  <a:cs typeface="Calibri" charset="0"/>
                </a:rPr>
                <a:t>Monero</a:t>
              </a:r>
              <a:r>
                <a:rPr lang="en-US" sz="1600" dirty="0">
                  <a:latin typeface="Calibri" charset="0"/>
                  <a:ea typeface="Calibri" charset="0"/>
                  <a:cs typeface="Calibri" charset="0"/>
                </a:rPr>
                <a:t> account, or just the key for a single transaction</a:t>
              </a:r>
            </a:p>
          </p:txBody>
        </p:sp>
        <p:sp>
          <p:nvSpPr>
            <p:cNvPr id="18" name="Text Placeholder 33"/>
            <p:cNvSpPr txBox="1">
              <a:spLocks/>
            </p:cNvSpPr>
            <p:nvPr/>
          </p:nvSpPr>
          <p:spPr>
            <a:xfrm>
              <a:off x="1413151" y="4179496"/>
              <a:ext cx="1650338"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1800" b="1" dirty="0">
                  <a:solidFill>
                    <a:schemeClr val="tx2"/>
                  </a:solidFill>
                  <a:latin typeface="Calibri" charset="0"/>
                  <a:ea typeface="Calibri" charset="0"/>
                  <a:cs typeface="Calibri" charset="0"/>
                </a:rPr>
                <a:t>Transparency</a:t>
              </a:r>
              <a:endParaRPr lang="en-AU" sz="1800" dirty="0">
                <a:solidFill>
                  <a:schemeClr val="tx2"/>
                </a:solidFill>
                <a:latin typeface="Calibri" charset="0"/>
                <a:ea typeface="Calibri" charset="0"/>
                <a:cs typeface="Calibri" charset="0"/>
              </a:endParaRPr>
            </a:p>
          </p:txBody>
        </p:sp>
      </p:grpSp>
      <p:grpSp>
        <p:nvGrpSpPr>
          <p:cNvPr id="19" name="Group 18"/>
          <p:cNvGrpSpPr/>
          <p:nvPr/>
        </p:nvGrpSpPr>
        <p:grpSpPr>
          <a:xfrm>
            <a:off x="3896115" y="4640068"/>
            <a:ext cx="2194560" cy="1758599"/>
            <a:chOff x="1413150" y="4179496"/>
            <a:chExt cx="1650340" cy="1081933"/>
          </a:xfrm>
        </p:grpSpPr>
        <p:sp>
          <p:nvSpPr>
            <p:cNvPr id="20" name="Text Placeholder 32"/>
            <p:cNvSpPr txBox="1">
              <a:spLocks/>
            </p:cNvSpPr>
            <p:nvPr/>
          </p:nvSpPr>
          <p:spPr>
            <a:xfrm>
              <a:off x="1413150" y="4455669"/>
              <a:ext cx="1650340" cy="80576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buNone/>
              </a:pPr>
              <a:r>
                <a:rPr lang="en-US" sz="1600" dirty="0">
                  <a:latin typeface="Calibri" charset="0"/>
                  <a:ea typeface="Calibri" charset="0"/>
                  <a:cs typeface="Calibri" charset="0"/>
                </a:rPr>
                <a:t>View keys can be given to selected parties, or can be made public</a:t>
              </a:r>
            </a:p>
          </p:txBody>
        </p:sp>
        <p:sp>
          <p:nvSpPr>
            <p:cNvPr id="21" name="Text Placeholder 33"/>
            <p:cNvSpPr txBox="1">
              <a:spLocks/>
            </p:cNvSpPr>
            <p:nvPr/>
          </p:nvSpPr>
          <p:spPr>
            <a:xfrm>
              <a:off x="1413151" y="4179496"/>
              <a:ext cx="1650338"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1800" b="1" dirty="0">
                  <a:solidFill>
                    <a:schemeClr val="tx2"/>
                  </a:solidFill>
                  <a:latin typeface="Calibri" charset="0"/>
                  <a:ea typeface="Calibri" charset="0"/>
                  <a:cs typeface="Calibri" charset="0"/>
                </a:rPr>
                <a:t>Selected Parties</a:t>
              </a:r>
              <a:endParaRPr lang="en-AU" sz="1800" dirty="0">
                <a:solidFill>
                  <a:schemeClr val="tx2"/>
                </a:solidFill>
                <a:latin typeface="Calibri" charset="0"/>
                <a:ea typeface="Calibri" charset="0"/>
                <a:cs typeface="Calibri" charset="0"/>
              </a:endParaRPr>
            </a:p>
          </p:txBody>
        </p:sp>
      </p:grpSp>
      <p:grpSp>
        <p:nvGrpSpPr>
          <p:cNvPr id="22" name="Group 21"/>
          <p:cNvGrpSpPr/>
          <p:nvPr/>
        </p:nvGrpSpPr>
        <p:grpSpPr>
          <a:xfrm>
            <a:off x="6123754" y="4580931"/>
            <a:ext cx="2194560" cy="1758599"/>
            <a:chOff x="1413150" y="4179496"/>
            <a:chExt cx="1650340" cy="1081933"/>
          </a:xfrm>
        </p:grpSpPr>
        <p:sp>
          <p:nvSpPr>
            <p:cNvPr id="23" name="Text Placeholder 32"/>
            <p:cNvSpPr txBox="1">
              <a:spLocks/>
            </p:cNvSpPr>
            <p:nvPr/>
          </p:nvSpPr>
          <p:spPr>
            <a:xfrm>
              <a:off x="1413150" y="4455669"/>
              <a:ext cx="1650340" cy="80576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buNone/>
              </a:pPr>
              <a:r>
                <a:rPr lang="en-US" sz="1600" dirty="0">
                  <a:latin typeface="Calibri" charset="0"/>
                  <a:ea typeface="Calibri" charset="0"/>
                  <a:cs typeface="Calibri" charset="0"/>
                </a:rPr>
                <a:t>By publishing their view key, charities can invite easy public oversight</a:t>
              </a:r>
            </a:p>
          </p:txBody>
        </p:sp>
        <p:sp>
          <p:nvSpPr>
            <p:cNvPr id="24" name="Text Placeholder 33"/>
            <p:cNvSpPr txBox="1">
              <a:spLocks/>
            </p:cNvSpPr>
            <p:nvPr/>
          </p:nvSpPr>
          <p:spPr>
            <a:xfrm>
              <a:off x="1413151" y="4179496"/>
              <a:ext cx="1650338"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1800" b="1" dirty="0">
                  <a:solidFill>
                    <a:schemeClr val="tx2"/>
                  </a:solidFill>
                  <a:latin typeface="Calibri" charset="0"/>
                  <a:ea typeface="Calibri" charset="0"/>
                  <a:cs typeface="Calibri" charset="0"/>
                </a:rPr>
                <a:t>Charities</a:t>
              </a:r>
              <a:endParaRPr lang="en-AU" sz="1800" dirty="0">
                <a:solidFill>
                  <a:schemeClr val="tx2"/>
                </a:solidFill>
                <a:latin typeface="Calibri" charset="0"/>
                <a:ea typeface="Calibri" charset="0"/>
                <a:cs typeface="Calibri" charset="0"/>
              </a:endParaRPr>
            </a:p>
          </p:txBody>
        </p:sp>
      </p:grpSp>
      <p:grpSp>
        <p:nvGrpSpPr>
          <p:cNvPr id="28" name="Group 27"/>
          <p:cNvGrpSpPr/>
          <p:nvPr/>
        </p:nvGrpSpPr>
        <p:grpSpPr>
          <a:xfrm>
            <a:off x="8350403" y="4580931"/>
            <a:ext cx="2194560" cy="1758599"/>
            <a:chOff x="1413150" y="4179496"/>
            <a:chExt cx="1650340" cy="1081933"/>
          </a:xfrm>
        </p:grpSpPr>
        <p:sp>
          <p:nvSpPr>
            <p:cNvPr id="29" name="Text Placeholder 32"/>
            <p:cNvSpPr txBox="1">
              <a:spLocks/>
            </p:cNvSpPr>
            <p:nvPr/>
          </p:nvSpPr>
          <p:spPr>
            <a:xfrm>
              <a:off x="1413150" y="4455669"/>
              <a:ext cx="1650340" cy="80576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buNone/>
              </a:pPr>
              <a:r>
                <a:rPr lang="en-US" sz="1600" dirty="0">
                  <a:latin typeface="Calibri" charset="0"/>
                  <a:ea typeface="Calibri" charset="0"/>
                  <a:cs typeface="Calibri" charset="0"/>
                </a:rPr>
                <a:t>Children can be given their own accounts, and parents can monitor their spending</a:t>
              </a:r>
            </a:p>
          </p:txBody>
        </p:sp>
        <p:sp>
          <p:nvSpPr>
            <p:cNvPr id="30" name="Text Placeholder 33"/>
            <p:cNvSpPr txBox="1">
              <a:spLocks/>
            </p:cNvSpPr>
            <p:nvPr/>
          </p:nvSpPr>
          <p:spPr>
            <a:xfrm>
              <a:off x="1413151" y="4179496"/>
              <a:ext cx="1650338"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1800" b="1" dirty="0">
                  <a:solidFill>
                    <a:schemeClr val="tx2"/>
                  </a:solidFill>
                  <a:latin typeface="Calibri" charset="0"/>
                  <a:ea typeface="Calibri" charset="0"/>
                  <a:cs typeface="Calibri" charset="0"/>
                </a:rPr>
                <a:t>Parents</a:t>
              </a:r>
              <a:endParaRPr lang="en-AU" sz="1800" dirty="0">
                <a:solidFill>
                  <a:schemeClr val="tx2"/>
                </a:solidFill>
                <a:latin typeface="Calibri" charset="0"/>
                <a:ea typeface="Calibri" charset="0"/>
                <a:cs typeface="Calibri" charset="0"/>
              </a:endParaRPr>
            </a:p>
          </p:txBody>
        </p:sp>
      </p:grpSp>
      <p:sp>
        <p:nvSpPr>
          <p:cNvPr id="31" name="Title 1"/>
          <p:cNvSpPr txBox="1">
            <a:spLocks/>
          </p:cNvSpPr>
          <p:nvPr/>
        </p:nvSpPr>
        <p:spPr>
          <a:xfrm>
            <a:off x="838200" y="86812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t>(with the View Key)</a:t>
            </a:r>
          </a:p>
        </p:txBody>
      </p:sp>
      <p:sp>
        <p:nvSpPr>
          <p:cNvPr id="25" name="TextBox 24"/>
          <p:cNvSpPr txBox="1"/>
          <p:nvPr/>
        </p:nvSpPr>
        <p:spPr>
          <a:xfrm>
            <a:off x="4827064" y="6624173"/>
            <a:ext cx="2537875" cy="246221"/>
          </a:xfrm>
          <a:prstGeom prst="rect">
            <a:avLst/>
          </a:prstGeom>
          <a:noFill/>
        </p:spPr>
        <p:txBody>
          <a:bodyPr wrap="none" rtlCol="0">
            <a:spAutoFit/>
          </a:bodyPr>
          <a:lstStyle/>
          <a:p>
            <a:pPr algn="ctr"/>
            <a:r>
              <a:rPr lang="en-US" sz="1000" dirty="0"/>
              <a:t>Adapted from Riccardo </a:t>
            </a:r>
            <a:r>
              <a:rPr lang="en-US" sz="1000" dirty="0" err="1"/>
              <a:t>Spagni’s</a:t>
            </a:r>
            <a:r>
              <a:rPr lang="en-US" sz="1000" dirty="0"/>
              <a:t> Presentation</a:t>
            </a:r>
          </a:p>
        </p:txBody>
      </p:sp>
    </p:spTree>
    <p:extLst>
      <p:ext uri="{BB962C8B-B14F-4D97-AF65-F5344CB8AC3E}">
        <p14:creationId xmlns:p14="http://schemas.microsoft.com/office/powerpoint/2010/main" val="118067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par>
                                <p:cTn id="53" presetID="10"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fade">
                                      <p:cBhvr>
                                        <p:cTn id="5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12" grpId="0" animBg="1"/>
      <p:bldP spid="11" grpId="0" animBg="1"/>
      <p:bldP spid="2" grpId="0"/>
      <p:bldP spid="5" grpId="0" animBg="1"/>
      <p:bldP spid="6" grpId="0" animBg="1"/>
      <p:bldP spid="3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rot="1697693">
            <a:off x="7238272" y="2735294"/>
            <a:ext cx="1732548" cy="3416585"/>
          </a:xfrm>
          <a:prstGeom prst="ellipse">
            <a:avLst/>
          </a:prstGeom>
          <a:noFill/>
          <a:ln w="38100">
            <a:solidFill>
              <a:srgbClr val="659D8A"/>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t>Monero Limitations</a:t>
            </a:r>
          </a:p>
        </p:txBody>
      </p:sp>
      <p:grpSp>
        <p:nvGrpSpPr>
          <p:cNvPr id="3" name="Group 2"/>
          <p:cNvGrpSpPr/>
          <p:nvPr/>
        </p:nvGrpSpPr>
        <p:grpSpPr>
          <a:xfrm>
            <a:off x="4898019" y="2560092"/>
            <a:ext cx="2395962" cy="2395962"/>
            <a:chOff x="4769977" y="2751160"/>
            <a:chExt cx="2395962" cy="2395962"/>
          </a:xfrm>
        </p:grpSpPr>
        <p:pic>
          <p:nvPicPr>
            <p:cNvPr id="9" name="Picture 10" descr="Image result for bitco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9977" y="2751160"/>
              <a:ext cx="2395962" cy="239596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mage result for red no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4499" y="3560581"/>
              <a:ext cx="773029" cy="773029"/>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2" descr="https://static1.squarespace.com/static/571cb772e707ebff307c8589/t/57ed67449de4bb2fd69be29a/1475176322704/?format=1000w"/>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2392" b="14833" l="53700" r="91200">
                        <a14:foregroundMark x1="83800" y1="3684" x2="61600" y2="13732"/>
                        <a14:foregroundMark x1="55000" y1="12512" x2="69900" y2="14833"/>
                        <a14:foregroundMark x1="63600" y1="8684" x2="71400" y2="6722"/>
                        <a14:foregroundMark x1="65400" y1="7273" x2="70900" y2="9617"/>
                        <a14:foregroundMark x1="78600" y1="8565" x2="76200" y2="10407"/>
                        <a14:foregroundMark x1="72700" y1="9187" x2="80200" y2="8900"/>
                        <a14:foregroundMark x1="76200" y1="8541" x2="81000" y2="9450"/>
                        <a14:foregroundMark x1="80900" y1="8158" x2="77100" y2="10550"/>
                        <a14:foregroundMark x1="88300" y1="4928" x2="91300" y2="5024"/>
                        <a14:foregroundMark x1="76500" y1="2751" x2="90200" y2="4091"/>
                        <a14:foregroundMark x1="75300" y1="2799" x2="76300" y2="2727"/>
                        <a14:foregroundMark x1="79600" y1="3062" x2="81000" y2="3110"/>
                        <a14:foregroundMark x1="86600" y1="3852" x2="87800" y2="3804"/>
                        <a14:foregroundMark x1="90300" y1="4067" x2="87500" y2="3708"/>
                        <a14:foregroundMark x1="87200" y1="3732" x2="83900" y2="3373"/>
                        <a14:foregroundMark x1="81500" y1="3134" x2="83100" y2="3349"/>
                        <a14:foregroundMark x1="62200" y1="14067" x2="58100" y2="13469"/>
                        <a14:foregroundMark x1="55400" y1="12536" x2="53700" y2="12392"/>
                        <a14:foregroundMark x1="77100" y1="3254" x2="78500" y2="2847"/>
                        <a14:foregroundMark x1="78400" y1="3278" x2="79300" y2="2967"/>
                        <a14:foregroundMark x1="59600" y1="11364" x2="57200" y2="10598"/>
                        <a14:foregroundMark x1="57200" y1="11459" x2="56400" y2="10885"/>
                      </a14:backgroundRemoval>
                    </a14:imgEffect>
                  </a14:imgLayer>
                </a14:imgProps>
              </a:ext>
              <a:ext uri="{28A0092B-C50C-407E-A947-70E740481C1C}">
                <a14:useLocalDpi xmlns:a14="http://schemas.microsoft.com/office/drawing/2010/main" val="0"/>
              </a:ext>
            </a:extLst>
          </a:blip>
          <a:srcRect l="52009" t="1017" r="5294" b="84678"/>
          <a:stretch/>
        </p:blipFill>
        <p:spPr bwMode="auto">
          <a:xfrm>
            <a:off x="7035010" y="2871920"/>
            <a:ext cx="2106986" cy="29506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ledger nano 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3877" y="3347324"/>
            <a:ext cx="1595291" cy="9837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images-na.ssl-images-amazon.com/images/I/31xYv%2BP5MQL.jpg"/>
          <p:cNvPicPr>
            <a:picLocks noChangeAspect="1" noChangeArrowheads="1"/>
          </p:cNvPicPr>
          <p:nvPr/>
        </p:nvPicPr>
        <p:blipFill>
          <a:blip r:embed="rId7">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283909" y="4395461"/>
            <a:ext cx="2148104" cy="140915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927989" y="4698546"/>
            <a:ext cx="2218171" cy="2015936"/>
          </a:xfrm>
          <a:prstGeom prst="rect">
            <a:avLst/>
          </a:prstGeom>
          <a:noFill/>
        </p:spPr>
        <p:txBody>
          <a:bodyPr wrap="none" rtlCol="0">
            <a:spAutoFit/>
          </a:bodyPr>
          <a:lstStyle/>
          <a:p>
            <a:r>
              <a:rPr lang="en-US" sz="2500" b="1" dirty="0">
                <a:solidFill>
                  <a:srgbClr val="659D8A"/>
                </a:solidFill>
              </a:rPr>
              <a:t>…but so close!</a:t>
            </a:r>
          </a:p>
          <a:p>
            <a:r>
              <a:rPr lang="en-US" sz="2500" b="1" dirty="0">
                <a:solidFill>
                  <a:srgbClr val="659D8A"/>
                </a:solidFill>
              </a:rPr>
              <a:t>     - </a:t>
            </a:r>
            <a:r>
              <a:rPr lang="en-US" sz="2500" b="1" dirty="0" err="1">
                <a:solidFill>
                  <a:srgbClr val="659D8A"/>
                </a:solidFill>
              </a:rPr>
              <a:t>Coinomi</a:t>
            </a:r>
            <a:endParaRPr lang="en-US" sz="2500" b="1" dirty="0">
              <a:solidFill>
                <a:srgbClr val="659D8A"/>
              </a:solidFill>
            </a:endParaRPr>
          </a:p>
          <a:p>
            <a:r>
              <a:rPr lang="en-US" sz="2500" b="1" dirty="0">
                <a:solidFill>
                  <a:srgbClr val="659D8A"/>
                </a:solidFill>
              </a:rPr>
              <a:t>     - GUI port</a:t>
            </a:r>
          </a:p>
          <a:p>
            <a:r>
              <a:rPr lang="en-US" sz="2500" b="1" dirty="0">
                <a:solidFill>
                  <a:srgbClr val="659D8A"/>
                </a:solidFill>
              </a:rPr>
              <a:t>     - </a:t>
            </a:r>
            <a:r>
              <a:rPr lang="en-US" sz="2500" b="1" dirty="0" err="1">
                <a:solidFill>
                  <a:srgbClr val="659D8A"/>
                </a:solidFill>
              </a:rPr>
              <a:t>MyMonero</a:t>
            </a:r>
            <a:endParaRPr lang="en-US" sz="2500" b="1" dirty="0">
              <a:solidFill>
                <a:srgbClr val="659D8A"/>
              </a:solidFill>
            </a:endParaRPr>
          </a:p>
          <a:p>
            <a:r>
              <a:rPr lang="en-US" sz="2500" b="1" dirty="0">
                <a:solidFill>
                  <a:srgbClr val="659D8A"/>
                </a:solidFill>
              </a:rPr>
              <a:t>     - </a:t>
            </a:r>
            <a:r>
              <a:rPr lang="en-US" sz="2500" b="1" dirty="0" err="1">
                <a:solidFill>
                  <a:srgbClr val="659D8A"/>
                </a:solidFill>
              </a:rPr>
              <a:t>Jaxx</a:t>
            </a:r>
            <a:endParaRPr lang="en-US" sz="2500" b="1" dirty="0">
              <a:solidFill>
                <a:srgbClr val="659D8A"/>
              </a:solidFill>
            </a:endParaRPr>
          </a:p>
        </p:txBody>
      </p:sp>
    </p:spTree>
    <p:extLst>
      <p:ext uri="{BB962C8B-B14F-4D97-AF65-F5344CB8AC3E}">
        <p14:creationId xmlns:p14="http://schemas.microsoft.com/office/powerpoint/2010/main" val="1664285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Ongoing Development</a:t>
            </a:r>
          </a:p>
        </p:txBody>
      </p:sp>
      <p:grpSp>
        <p:nvGrpSpPr>
          <p:cNvPr id="23" name="Group 22"/>
          <p:cNvGrpSpPr/>
          <p:nvPr/>
        </p:nvGrpSpPr>
        <p:grpSpPr>
          <a:xfrm>
            <a:off x="6240135" y="2556558"/>
            <a:ext cx="317327" cy="312680"/>
            <a:chOff x="5980932" y="1698530"/>
            <a:chExt cx="797711" cy="786028"/>
          </a:xfrm>
          <a:solidFill>
            <a:srgbClr val="9E605E"/>
          </a:solidFill>
        </p:grpSpPr>
        <p:sp>
          <p:nvSpPr>
            <p:cNvPr id="24" name="Teardrop 23"/>
            <p:cNvSpPr/>
            <p:nvPr/>
          </p:nvSpPr>
          <p:spPr>
            <a:xfrm rot="8100000">
              <a:off x="5980932" y="1698530"/>
              <a:ext cx="797711" cy="786028"/>
            </a:xfrm>
            <a:prstGeom prst="teardrop">
              <a:avLst>
                <a:gd name="adj" fmla="val 15333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6137804" y="1850021"/>
              <a:ext cx="474257" cy="47425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1327978" y="2072381"/>
            <a:ext cx="1463094" cy="908012"/>
            <a:chOff x="1026244" y="2379624"/>
            <a:chExt cx="1463094" cy="908012"/>
          </a:xfrm>
        </p:grpSpPr>
        <p:pic>
          <p:nvPicPr>
            <p:cNvPr id="1026" name="Picture 2" descr="Image result for key"/>
            <p:cNvPicPr>
              <a:picLocks noChangeAspect="1" noChangeArrowheads="1"/>
            </p:cNvPicPr>
            <p:nvPr/>
          </p:nvPicPr>
          <p:blipFill>
            <a:blip r:embed="rId2">
              <a:duotone>
                <a:prstClr val="black"/>
                <a:srgbClr val="1EA185">
                  <a:tint val="45000"/>
                  <a:satMod val="400000"/>
                </a:srgbClr>
              </a:duotone>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rot="8120555" flipH="1">
              <a:off x="1026244" y="2379624"/>
              <a:ext cx="908012" cy="9080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key"/>
            <p:cNvPicPr>
              <a:picLocks noChangeAspect="1" noChangeArrowheads="1"/>
            </p:cNvPicPr>
            <p:nvPr/>
          </p:nvPicPr>
          <p:blipFill>
            <a:blip r:embed="rId4">
              <a:duotone>
                <a:prstClr val="black"/>
                <a:srgbClr val="9BBB5C">
                  <a:tint val="45000"/>
                  <a:satMod val="400000"/>
                </a:srgbClr>
              </a:duotone>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rot="8120555" flipH="1">
              <a:off x="1303785" y="2379624"/>
              <a:ext cx="908012" cy="9080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key"/>
            <p:cNvPicPr>
              <a:picLocks noChangeAspect="1" noChangeArrowheads="1"/>
            </p:cNvPicPr>
            <p:nvPr/>
          </p:nvPicPr>
          <p:blipFill>
            <a:blip r:embed="rId4">
              <a:duotone>
                <a:prstClr val="black"/>
                <a:srgbClr val="BD392F">
                  <a:tint val="45000"/>
                  <a:satMod val="400000"/>
                </a:srgbClr>
              </a:duotone>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rot="8120555" flipH="1">
              <a:off x="1581326" y="2379624"/>
              <a:ext cx="908012" cy="908012"/>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p:cNvSpPr txBox="1"/>
          <p:nvPr/>
        </p:nvSpPr>
        <p:spPr>
          <a:xfrm>
            <a:off x="1381294" y="3029656"/>
            <a:ext cx="1356462" cy="523220"/>
          </a:xfrm>
          <a:prstGeom prst="rect">
            <a:avLst/>
          </a:prstGeom>
          <a:noFill/>
        </p:spPr>
        <p:txBody>
          <a:bodyPr wrap="none" rtlCol="0">
            <a:spAutoFit/>
          </a:bodyPr>
          <a:lstStyle/>
          <a:p>
            <a:pPr algn="ctr"/>
            <a:r>
              <a:rPr lang="en-US" sz="2800" dirty="0" err="1"/>
              <a:t>Multisig</a:t>
            </a:r>
            <a:endParaRPr lang="en-US" sz="2800" dirty="0"/>
          </a:p>
        </p:txBody>
      </p:sp>
      <p:sp>
        <p:nvSpPr>
          <p:cNvPr id="26" name="TextBox 25"/>
          <p:cNvSpPr txBox="1"/>
          <p:nvPr/>
        </p:nvSpPr>
        <p:spPr>
          <a:xfrm>
            <a:off x="5004156" y="3040101"/>
            <a:ext cx="2324739" cy="523220"/>
          </a:xfrm>
          <a:prstGeom prst="rect">
            <a:avLst/>
          </a:prstGeom>
          <a:noFill/>
        </p:spPr>
        <p:txBody>
          <a:bodyPr wrap="none" rtlCol="0">
            <a:spAutoFit/>
          </a:bodyPr>
          <a:lstStyle/>
          <a:p>
            <a:pPr algn="ctr"/>
            <a:r>
              <a:rPr lang="en-US" sz="2800" dirty="0"/>
              <a:t>Sub-Addresses</a:t>
            </a:r>
          </a:p>
        </p:txBody>
      </p:sp>
      <p:pic>
        <p:nvPicPr>
          <p:cNvPr id="2050" name="Picture 2" descr="https://upload.wikimedia.org/wikipedia/commons/thumb/2/24/The_world_flag_2006.svg/2000px-The_world_flag_2006.svg.png"/>
          <p:cNvPicPr>
            <a:picLocks noChangeAspect="1" noChangeArrowheads="1"/>
          </p:cNvPicPr>
          <p:nvPr/>
        </p:nvPicPr>
        <p:blipFill rotWithShape="1">
          <a:blip r:embed="rId5">
            <a:extLst>
              <a:ext uri="{28A0092B-C50C-407E-A947-70E740481C1C}">
                <a14:useLocalDpi xmlns:a14="http://schemas.microsoft.com/office/drawing/2010/main" val="0"/>
              </a:ext>
            </a:extLst>
          </a:blip>
          <a:srcRect r="86733" b="86667"/>
          <a:stretch/>
        </p:blipFill>
        <p:spPr bwMode="auto">
          <a:xfrm>
            <a:off x="9561786" y="2083703"/>
            <a:ext cx="1452160" cy="914400"/>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9323952" y="3046859"/>
            <a:ext cx="1927835" cy="523220"/>
          </a:xfrm>
          <a:prstGeom prst="rect">
            <a:avLst/>
          </a:prstGeom>
          <a:noFill/>
        </p:spPr>
        <p:txBody>
          <a:bodyPr wrap="none" rtlCol="0">
            <a:spAutoFit/>
          </a:bodyPr>
          <a:lstStyle/>
          <a:p>
            <a:pPr algn="ctr"/>
            <a:r>
              <a:rPr lang="en-US" sz="2800" dirty="0"/>
              <a:t>Translations</a:t>
            </a:r>
          </a:p>
        </p:txBody>
      </p:sp>
      <p:sp>
        <p:nvSpPr>
          <p:cNvPr id="33" name="TextBox 32"/>
          <p:cNvSpPr txBox="1"/>
          <p:nvPr/>
        </p:nvSpPr>
        <p:spPr>
          <a:xfrm>
            <a:off x="1065465" y="5595847"/>
            <a:ext cx="1878848" cy="954107"/>
          </a:xfrm>
          <a:prstGeom prst="rect">
            <a:avLst/>
          </a:prstGeom>
          <a:noFill/>
        </p:spPr>
        <p:txBody>
          <a:bodyPr wrap="none" rtlCol="0">
            <a:spAutoFit/>
          </a:bodyPr>
          <a:lstStyle/>
          <a:p>
            <a:pPr algn="ctr"/>
            <a:r>
              <a:rPr lang="en-US" sz="2800" dirty="0"/>
              <a:t>Lightweight</a:t>
            </a:r>
          </a:p>
          <a:p>
            <a:pPr algn="ctr"/>
            <a:r>
              <a:rPr lang="en-US" sz="2800" dirty="0"/>
              <a:t>Wallet</a:t>
            </a:r>
          </a:p>
        </p:txBody>
      </p:sp>
      <p:grpSp>
        <p:nvGrpSpPr>
          <p:cNvPr id="10" name="Group 9"/>
          <p:cNvGrpSpPr/>
          <p:nvPr/>
        </p:nvGrpSpPr>
        <p:grpSpPr>
          <a:xfrm>
            <a:off x="5767670" y="1690688"/>
            <a:ext cx="797711" cy="786028"/>
            <a:chOff x="5980932" y="1698530"/>
            <a:chExt cx="797711" cy="786028"/>
          </a:xfrm>
        </p:grpSpPr>
        <p:sp>
          <p:nvSpPr>
            <p:cNvPr id="4" name="Teardrop 3"/>
            <p:cNvSpPr/>
            <p:nvPr/>
          </p:nvSpPr>
          <p:spPr>
            <a:xfrm rot="8100000">
              <a:off x="5980932" y="1698530"/>
              <a:ext cx="797711" cy="786028"/>
            </a:xfrm>
            <a:prstGeom prst="teardrop">
              <a:avLst>
                <a:gd name="adj" fmla="val 153333"/>
              </a:avLst>
            </a:prstGeom>
            <a:solidFill>
              <a:srgbClr val="659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137804" y="1850021"/>
              <a:ext cx="474257" cy="47425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5763307" y="2554810"/>
            <a:ext cx="317327" cy="312680"/>
            <a:chOff x="5980932" y="1698530"/>
            <a:chExt cx="797711" cy="786028"/>
          </a:xfrm>
        </p:grpSpPr>
        <p:sp>
          <p:nvSpPr>
            <p:cNvPr id="29" name="Teardrop 28"/>
            <p:cNvSpPr/>
            <p:nvPr/>
          </p:nvSpPr>
          <p:spPr>
            <a:xfrm rot="8100000">
              <a:off x="5980932" y="1698530"/>
              <a:ext cx="797711" cy="786028"/>
            </a:xfrm>
            <a:prstGeom prst="teardrop">
              <a:avLst>
                <a:gd name="adj" fmla="val 153333"/>
              </a:avLst>
            </a:prstGeom>
            <a:solidFill>
              <a:srgbClr val="8B9E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6137804" y="1850021"/>
              <a:ext cx="474257" cy="47425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5398041" y="2551314"/>
            <a:ext cx="317327" cy="312680"/>
            <a:chOff x="5980932" y="1698530"/>
            <a:chExt cx="797711" cy="786028"/>
          </a:xfrm>
        </p:grpSpPr>
        <p:sp>
          <p:nvSpPr>
            <p:cNvPr id="36" name="Teardrop 35"/>
            <p:cNvSpPr/>
            <p:nvPr/>
          </p:nvSpPr>
          <p:spPr>
            <a:xfrm rot="8100000">
              <a:off x="5980932" y="1698530"/>
              <a:ext cx="797711" cy="786028"/>
            </a:xfrm>
            <a:prstGeom prst="teardrop">
              <a:avLst>
                <a:gd name="adj" fmla="val 153333"/>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6137804" y="1850021"/>
              <a:ext cx="474257" cy="47425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p:cNvGrpSpPr/>
          <p:nvPr/>
        </p:nvGrpSpPr>
        <p:grpSpPr>
          <a:xfrm>
            <a:off x="6613907" y="2558400"/>
            <a:ext cx="317327" cy="312680"/>
            <a:chOff x="5980932" y="1698530"/>
            <a:chExt cx="797711" cy="786028"/>
          </a:xfrm>
          <a:solidFill>
            <a:srgbClr val="9E605E"/>
          </a:solidFill>
        </p:grpSpPr>
        <p:sp>
          <p:nvSpPr>
            <p:cNvPr id="40" name="Teardrop 39"/>
            <p:cNvSpPr/>
            <p:nvPr/>
          </p:nvSpPr>
          <p:spPr>
            <a:xfrm rot="8100000">
              <a:off x="5980932" y="1698530"/>
              <a:ext cx="797711" cy="786028"/>
            </a:xfrm>
            <a:prstGeom prst="teardrop">
              <a:avLst>
                <a:gd name="adj" fmla="val 153333"/>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6137804" y="1850021"/>
              <a:ext cx="474257" cy="47425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15"/>
          <p:cNvSpPr>
            <a:spLocks noEditPoints="1"/>
          </p:cNvSpPr>
          <p:nvPr/>
        </p:nvSpPr>
        <p:spPr bwMode="auto">
          <a:xfrm>
            <a:off x="1588528" y="4798553"/>
            <a:ext cx="874179" cy="822326"/>
          </a:xfrm>
          <a:custGeom>
            <a:avLst/>
            <a:gdLst>
              <a:gd name="T0" fmla="*/ 116 w 132"/>
              <a:gd name="T1" fmla="*/ 48 h 124"/>
              <a:gd name="T2" fmla="*/ 116 w 132"/>
              <a:gd name="T3" fmla="*/ 22 h 124"/>
              <a:gd name="T4" fmla="*/ 104 w 132"/>
              <a:gd name="T5" fmla="*/ 0 h 124"/>
              <a:gd name="T6" fmla="*/ 22 w 132"/>
              <a:gd name="T7" fmla="*/ 0 h 124"/>
              <a:gd name="T8" fmla="*/ 0 w 132"/>
              <a:gd name="T9" fmla="*/ 102 h 124"/>
              <a:gd name="T10" fmla="*/ 94 w 132"/>
              <a:gd name="T11" fmla="*/ 124 h 124"/>
              <a:gd name="T12" fmla="*/ 116 w 132"/>
              <a:gd name="T13" fmla="*/ 96 h 124"/>
              <a:gd name="T14" fmla="*/ 116 w 132"/>
              <a:gd name="T15" fmla="*/ 48 h 124"/>
              <a:gd name="T16" fmla="*/ 88 w 132"/>
              <a:gd name="T17" fmla="*/ 8 h 124"/>
              <a:gd name="T18" fmla="*/ 108 w 132"/>
              <a:gd name="T19" fmla="*/ 12 h 124"/>
              <a:gd name="T20" fmla="*/ 108 w 132"/>
              <a:gd name="T21" fmla="*/ 24 h 124"/>
              <a:gd name="T22" fmla="*/ 104 w 132"/>
              <a:gd name="T23" fmla="*/ 36 h 124"/>
              <a:gd name="T24" fmla="*/ 104 w 132"/>
              <a:gd name="T25" fmla="*/ 32 h 124"/>
              <a:gd name="T26" fmla="*/ 104 w 132"/>
              <a:gd name="T27" fmla="*/ 16 h 124"/>
              <a:gd name="T28" fmla="*/ 16 w 132"/>
              <a:gd name="T29" fmla="*/ 12 h 124"/>
              <a:gd name="T30" fmla="*/ 12 w 132"/>
              <a:gd name="T31" fmla="*/ 24 h 124"/>
              <a:gd name="T32" fmla="*/ 8 w 132"/>
              <a:gd name="T33" fmla="*/ 22 h 124"/>
              <a:gd name="T34" fmla="*/ 100 w 132"/>
              <a:gd name="T35" fmla="*/ 20 h 124"/>
              <a:gd name="T36" fmla="*/ 16 w 132"/>
              <a:gd name="T37" fmla="*/ 16 h 124"/>
              <a:gd name="T38" fmla="*/ 100 w 132"/>
              <a:gd name="T39" fmla="*/ 20 h 124"/>
              <a:gd name="T40" fmla="*/ 100 w 132"/>
              <a:gd name="T41" fmla="*/ 28 h 124"/>
              <a:gd name="T42" fmla="*/ 16 w 132"/>
              <a:gd name="T43" fmla="*/ 24 h 124"/>
              <a:gd name="T44" fmla="*/ 100 w 132"/>
              <a:gd name="T45" fmla="*/ 32 h 124"/>
              <a:gd name="T46" fmla="*/ 88 w 132"/>
              <a:gd name="T47" fmla="*/ 36 h 124"/>
              <a:gd name="T48" fmla="*/ 16 w 132"/>
              <a:gd name="T49" fmla="*/ 35 h 124"/>
              <a:gd name="T50" fmla="*/ 100 w 132"/>
              <a:gd name="T51" fmla="*/ 32 h 124"/>
              <a:gd name="T52" fmla="*/ 94 w 132"/>
              <a:gd name="T53" fmla="*/ 116 h 124"/>
              <a:gd name="T54" fmla="*/ 8 w 132"/>
              <a:gd name="T55" fmla="*/ 102 h 124"/>
              <a:gd name="T56" fmla="*/ 22 w 132"/>
              <a:gd name="T57" fmla="*/ 44 h 124"/>
              <a:gd name="T58" fmla="*/ 104 w 132"/>
              <a:gd name="T59" fmla="*/ 44 h 124"/>
              <a:gd name="T60" fmla="*/ 108 w 132"/>
              <a:gd name="T61" fmla="*/ 56 h 124"/>
              <a:gd name="T62" fmla="*/ 52 w 132"/>
              <a:gd name="T63" fmla="*/ 76 h 124"/>
              <a:gd name="T64" fmla="*/ 108 w 132"/>
              <a:gd name="T65" fmla="*/ 96 h 124"/>
              <a:gd name="T66" fmla="*/ 113 w 132"/>
              <a:gd name="T67" fmla="*/ 88 h 124"/>
              <a:gd name="T68" fmla="*/ 60 w 132"/>
              <a:gd name="T69" fmla="*/ 76 h 124"/>
              <a:gd name="T70" fmla="*/ 108 w 132"/>
              <a:gd name="T71" fmla="*/ 64 h 124"/>
              <a:gd name="T72" fmla="*/ 115 w 132"/>
              <a:gd name="T73" fmla="*/ 59 h 124"/>
              <a:gd name="T74" fmla="*/ 120 w 132"/>
              <a:gd name="T75" fmla="*/ 7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24">
                <a:moveTo>
                  <a:pt x="116" y="48"/>
                </a:moveTo>
                <a:cubicBezTo>
                  <a:pt x="116" y="48"/>
                  <a:pt x="116" y="48"/>
                  <a:pt x="116" y="48"/>
                </a:cubicBezTo>
                <a:cubicBezTo>
                  <a:pt x="116" y="24"/>
                  <a:pt x="116" y="24"/>
                  <a:pt x="116" y="24"/>
                </a:cubicBezTo>
                <a:cubicBezTo>
                  <a:pt x="116" y="22"/>
                  <a:pt x="116" y="22"/>
                  <a:pt x="116" y="22"/>
                </a:cubicBezTo>
                <a:cubicBezTo>
                  <a:pt x="116" y="12"/>
                  <a:pt x="116" y="12"/>
                  <a:pt x="116" y="12"/>
                </a:cubicBezTo>
                <a:cubicBezTo>
                  <a:pt x="116" y="5"/>
                  <a:pt x="111" y="0"/>
                  <a:pt x="104" y="0"/>
                </a:cubicBezTo>
                <a:cubicBezTo>
                  <a:pt x="88" y="0"/>
                  <a:pt x="88" y="0"/>
                  <a:pt x="88" y="0"/>
                </a:cubicBezTo>
                <a:cubicBezTo>
                  <a:pt x="22" y="0"/>
                  <a:pt x="22" y="0"/>
                  <a:pt x="22" y="0"/>
                </a:cubicBezTo>
                <a:cubicBezTo>
                  <a:pt x="10" y="0"/>
                  <a:pt x="0" y="10"/>
                  <a:pt x="0" y="22"/>
                </a:cubicBezTo>
                <a:cubicBezTo>
                  <a:pt x="0" y="102"/>
                  <a:pt x="0" y="102"/>
                  <a:pt x="0" y="102"/>
                </a:cubicBezTo>
                <a:cubicBezTo>
                  <a:pt x="0" y="114"/>
                  <a:pt x="10" y="124"/>
                  <a:pt x="22" y="124"/>
                </a:cubicBezTo>
                <a:cubicBezTo>
                  <a:pt x="94" y="124"/>
                  <a:pt x="94" y="124"/>
                  <a:pt x="94" y="124"/>
                </a:cubicBezTo>
                <a:cubicBezTo>
                  <a:pt x="106" y="124"/>
                  <a:pt x="116" y="114"/>
                  <a:pt x="116" y="102"/>
                </a:cubicBezTo>
                <a:cubicBezTo>
                  <a:pt x="116" y="96"/>
                  <a:pt x="116" y="96"/>
                  <a:pt x="116" y="96"/>
                </a:cubicBezTo>
                <a:cubicBezTo>
                  <a:pt x="116" y="96"/>
                  <a:pt x="116" y="96"/>
                  <a:pt x="116" y="96"/>
                </a:cubicBezTo>
                <a:cubicBezTo>
                  <a:pt x="132" y="84"/>
                  <a:pt x="132" y="60"/>
                  <a:pt x="116" y="48"/>
                </a:cubicBezTo>
                <a:close/>
                <a:moveTo>
                  <a:pt x="22" y="8"/>
                </a:moveTo>
                <a:cubicBezTo>
                  <a:pt x="88" y="8"/>
                  <a:pt x="88" y="8"/>
                  <a:pt x="88" y="8"/>
                </a:cubicBezTo>
                <a:cubicBezTo>
                  <a:pt x="104" y="8"/>
                  <a:pt x="104" y="8"/>
                  <a:pt x="104" y="8"/>
                </a:cubicBezTo>
                <a:cubicBezTo>
                  <a:pt x="106" y="8"/>
                  <a:pt x="108" y="10"/>
                  <a:pt x="108" y="12"/>
                </a:cubicBezTo>
                <a:cubicBezTo>
                  <a:pt x="108" y="22"/>
                  <a:pt x="108" y="22"/>
                  <a:pt x="108" y="22"/>
                </a:cubicBezTo>
                <a:cubicBezTo>
                  <a:pt x="108" y="24"/>
                  <a:pt x="108" y="24"/>
                  <a:pt x="108" y="24"/>
                </a:cubicBezTo>
                <a:cubicBezTo>
                  <a:pt x="108" y="37"/>
                  <a:pt x="108" y="37"/>
                  <a:pt x="108" y="37"/>
                </a:cubicBezTo>
                <a:cubicBezTo>
                  <a:pt x="107" y="36"/>
                  <a:pt x="105" y="36"/>
                  <a:pt x="104" y="36"/>
                </a:cubicBezTo>
                <a:cubicBezTo>
                  <a:pt x="104" y="36"/>
                  <a:pt x="104" y="36"/>
                  <a:pt x="104" y="36"/>
                </a:cubicBezTo>
                <a:cubicBezTo>
                  <a:pt x="104" y="32"/>
                  <a:pt x="104" y="32"/>
                  <a:pt x="104" y="32"/>
                </a:cubicBezTo>
                <a:cubicBezTo>
                  <a:pt x="104" y="24"/>
                  <a:pt x="104" y="24"/>
                  <a:pt x="104" y="24"/>
                </a:cubicBezTo>
                <a:cubicBezTo>
                  <a:pt x="104" y="16"/>
                  <a:pt x="104" y="16"/>
                  <a:pt x="104" y="16"/>
                </a:cubicBezTo>
                <a:cubicBezTo>
                  <a:pt x="104" y="14"/>
                  <a:pt x="102" y="12"/>
                  <a:pt x="100" y="12"/>
                </a:cubicBezTo>
                <a:cubicBezTo>
                  <a:pt x="16" y="12"/>
                  <a:pt x="16" y="12"/>
                  <a:pt x="16" y="12"/>
                </a:cubicBezTo>
                <a:cubicBezTo>
                  <a:pt x="14" y="12"/>
                  <a:pt x="12" y="14"/>
                  <a:pt x="12" y="16"/>
                </a:cubicBezTo>
                <a:cubicBezTo>
                  <a:pt x="12" y="24"/>
                  <a:pt x="12" y="24"/>
                  <a:pt x="12" y="24"/>
                </a:cubicBezTo>
                <a:cubicBezTo>
                  <a:pt x="12" y="32"/>
                  <a:pt x="12" y="32"/>
                  <a:pt x="12" y="32"/>
                </a:cubicBezTo>
                <a:cubicBezTo>
                  <a:pt x="10" y="29"/>
                  <a:pt x="8" y="26"/>
                  <a:pt x="8" y="22"/>
                </a:cubicBezTo>
                <a:cubicBezTo>
                  <a:pt x="8" y="14"/>
                  <a:pt x="14" y="8"/>
                  <a:pt x="22" y="8"/>
                </a:cubicBezTo>
                <a:close/>
                <a:moveTo>
                  <a:pt x="100" y="20"/>
                </a:moveTo>
                <a:cubicBezTo>
                  <a:pt x="16" y="20"/>
                  <a:pt x="16" y="20"/>
                  <a:pt x="16" y="20"/>
                </a:cubicBezTo>
                <a:cubicBezTo>
                  <a:pt x="16" y="16"/>
                  <a:pt x="16" y="16"/>
                  <a:pt x="16" y="16"/>
                </a:cubicBezTo>
                <a:cubicBezTo>
                  <a:pt x="100" y="16"/>
                  <a:pt x="100" y="16"/>
                  <a:pt x="100" y="16"/>
                </a:cubicBezTo>
                <a:lnTo>
                  <a:pt x="100" y="20"/>
                </a:lnTo>
                <a:close/>
                <a:moveTo>
                  <a:pt x="100" y="24"/>
                </a:moveTo>
                <a:cubicBezTo>
                  <a:pt x="100" y="28"/>
                  <a:pt x="100" y="28"/>
                  <a:pt x="100" y="28"/>
                </a:cubicBezTo>
                <a:cubicBezTo>
                  <a:pt x="16" y="28"/>
                  <a:pt x="16" y="28"/>
                  <a:pt x="16" y="28"/>
                </a:cubicBezTo>
                <a:cubicBezTo>
                  <a:pt x="16" y="24"/>
                  <a:pt x="16" y="24"/>
                  <a:pt x="16" y="24"/>
                </a:cubicBezTo>
                <a:lnTo>
                  <a:pt x="100" y="24"/>
                </a:lnTo>
                <a:close/>
                <a:moveTo>
                  <a:pt x="100" y="32"/>
                </a:moveTo>
                <a:cubicBezTo>
                  <a:pt x="100" y="36"/>
                  <a:pt x="100" y="36"/>
                  <a:pt x="100" y="36"/>
                </a:cubicBezTo>
                <a:cubicBezTo>
                  <a:pt x="88" y="36"/>
                  <a:pt x="88" y="36"/>
                  <a:pt x="88" y="36"/>
                </a:cubicBezTo>
                <a:cubicBezTo>
                  <a:pt x="22" y="36"/>
                  <a:pt x="22" y="36"/>
                  <a:pt x="22" y="36"/>
                </a:cubicBezTo>
                <a:cubicBezTo>
                  <a:pt x="20" y="36"/>
                  <a:pt x="18" y="35"/>
                  <a:pt x="16" y="35"/>
                </a:cubicBezTo>
                <a:cubicBezTo>
                  <a:pt x="16" y="32"/>
                  <a:pt x="16" y="32"/>
                  <a:pt x="16" y="32"/>
                </a:cubicBezTo>
                <a:lnTo>
                  <a:pt x="100" y="32"/>
                </a:lnTo>
                <a:close/>
                <a:moveTo>
                  <a:pt x="108" y="102"/>
                </a:moveTo>
                <a:cubicBezTo>
                  <a:pt x="108" y="110"/>
                  <a:pt x="102" y="116"/>
                  <a:pt x="94" y="116"/>
                </a:cubicBezTo>
                <a:cubicBezTo>
                  <a:pt x="22" y="116"/>
                  <a:pt x="22" y="116"/>
                  <a:pt x="22" y="116"/>
                </a:cubicBezTo>
                <a:cubicBezTo>
                  <a:pt x="14" y="116"/>
                  <a:pt x="8" y="110"/>
                  <a:pt x="8" y="102"/>
                </a:cubicBezTo>
                <a:cubicBezTo>
                  <a:pt x="8" y="39"/>
                  <a:pt x="8" y="39"/>
                  <a:pt x="8" y="39"/>
                </a:cubicBezTo>
                <a:cubicBezTo>
                  <a:pt x="12" y="42"/>
                  <a:pt x="17" y="44"/>
                  <a:pt x="22" y="44"/>
                </a:cubicBezTo>
                <a:cubicBezTo>
                  <a:pt x="88" y="44"/>
                  <a:pt x="88" y="44"/>
                  <a:pt x="88" y="44"/>
                </a:cubicBezTo>
                <a:cubicBezTo>
                  <a:pt x="104" y="44"/>
                  <a:pt x="104" y="44"/>
                  <a:pt x="104" y="44"/>
                </a:cubicBezTo>
                <a:cubicBezTo>
                  <a:pt x="106" y="44"/>
                  <a:pt x="108" y="46"/>
                  <a:pt x="108" y="48"/>
                </a:cubicBezTo>
                <a:cubicBezTo>
                  <a:pt x="108" y="56"/>
                  <a:pt x="108" y="56"/>
                  <a:pt x="108" y="56"/>
                </a:cubicBezTo>
                <a:cubicBezTo>
                  <a:pt x="72" y="56"/>
                  <a:pt x="72" y="56"/>
                  <a:pt x="72" y="56"/>
                </a:cubicBezTo>
                <a:cubicBezTo>
                  <a:pt x="61" y="56"/>
                  <a:pt x="52" y="65"/>
                  <a:pt x="52" y="76"/>
                </a:cubicBezTo>
                <a:cubicBezTo>
                  <a:pt x="52" y="87"/>
                  <a:pt x="61" y="96"/>
                  <a:pt x="72" y="96"/>
                </a:cubicBezTo>
                <a:cubicBezTo>
                  <a:pt x="108" y="96"/>
                  <a:pt x="108" y="96"/>
                  <a:pt x="108" y="96"/>
                </a:cubicBezTo>
                <a:lnTo>
                  <a:pt x="108" y="102"/>
                </a:lnTo>
                <a:close/>
                <a:moveTo>
                  <a:pt x="113" y="88"/>
                </a:moveTo>
                <a:cubicBezTo>
                  <a:pt x="72" y="88"/>
                  <a:pt x="72" y="88"/>
                  <a:pt x="72" y="88"/>
                </a:cubicBezTo>
                <a:cubicBezTo>
                  <a:pt x="65" y="88"/>
                  <a:pt x="60" y="83"/>
                  <a:pt x="60" y="76"/>
                </a:cubicBezTo>
                <a:cubicBezTo>
                  <a:pt x="60" y="69"/>
                  <a:pt x="65" y="64"/>
                  <a:pt x="72" y="64"/>
                </a:cubicBezTo>
                <a:cubicBezTo>
                  <a:pt x="108" y="64"/>
                  <a:pt x="108" y="64"/>
                  <a:pt x="108" y="64"/>
                </a:cubicBezTo>
                <a:cubicBezTo>
                  <a:pt x="110" y="64"/>
                  <a:pt x="113" y="63"/>
                  <a:pt x="114" y="61"/>
                </a:cubicBezTo>
                <a:cubicBezTo>
                  <a:pt x="115" y="60"/>
                  <a:pt x="115" y="60"/>
                  <a:pt x="115" y="59"/>
                </a:cubicBezTo>
                <a:cubicBezTo>
                  <a:pt x="115" y="59"/>
                  <a:pt x="116" y="59"/>
                  <a:pt x="116" y="59"/>
                </a:cubicBezTo>
                <a:cubicBezTo>
                  <a:pt x="118" y="62"/>
                  <a:pt x="120" y="67"/>
                  <a:pt x="120" y="72"/>
                </a:cubicBezTo>
                <a:cubicBezTo>
                  <a:pt x="120" y="78"/>
                  <a:pt x="118" y="84"/>
                  <a:pt x="113" y="88"/>
                </a:cubicBezTo>
                <a:close/>
              </a:path>
            </a:pathLst>
          </a:custGeom>
          <a:solidFill>
            <a:srgbClr val="57575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314" tIns="37157" rIns="74314" bIns="37157" numCol="1" anchor="t" anchorCtr="0" compatLnSpc="1">
            <a:prstTxWarp prst="textNoShape">
              <a:avLst/>
            </a:prstTxWarp>
          </a:bodyPr>
          <a:lstStyle/>
          <a:p>
            <a:endParaRPr lang="id-ID" sz="2926" dirty="0">
              <a:latin typeface="Calibri" charset="0"/>
              <a:ea typeface="Calibri" charset="0"/>
              <a:cs typeface="Calibri" charset="0"/>
            </a:endParaRPr>
          </a:p>
        </p:txBody>
      </p:sp>
      <p:sp>
        <p:nvSpPr>
          <p:cNvPr id="31" name="TextBox 30"/>
          <p:cNvSpPr txBox="1"/>
          <p:nvPr/>
        </p:nvSpPr>
        <p:spPr>
          <a:xfrm>
            <a:off x="5030575" y="5620879"/>
            <a:ext cx="2204771" cy="954107"/>
          </a:xfrm>
          <a:prstGeom prst="rect">
            <a:avLst/>
          </a:prstGeom>
          <a:noFill/>
        </p:spPr>
        <p:txBody>
          <a:bodyPr wrap="none" rtlCol="0">
            <a:spAutoFit/>
          </a:bodyPr>
          <a:lstStyle/>
          <a:p>
            <a:pPr algn="ctr"/>
            <a:r>
              <a:rPr lang="en-US" sz="2800" dirty="0" err="1"/>
              <a:t>RingCT</a:t>
            </a:r>
            <a:endParaRPr lang="en-US" sz="2800" dirty="0"/>
          </a:p>
          <a:p>
            <a:pPr algn="ctr"/>
            <a:r>
              <a:rPr lang="en-US" sz="2800" dirty="0"/>
              <a:t>Optimizations</a:t>
            </a:r>
          </a:p>
        </p:txBody>
      </p:sp>
      <p:grpSp>
        <p:nvGrpSpPr>
          <p:cNvPr id="11" name="Group 10"/>
          <p:cNvGrpSpPr/>
          <p:nvPr/>
        </p:nvGrpSpPr>
        <p:grpSpPr>
          <a:xfrm>
            <a:off x="4954740" y="4434107"/>
            <a:ext cx="2356440" cy="1173124"/>
            <a:chOff x="4967529" y="4389120"/>
            <a:chExt cx="2356440" cy="1173124"/>
          </a:xfrm>
        </p:grpSpPr>
        <p:sp>
          <p:nvSpPr>
            <p:cNvPr id="3" name="Rectangle 2"/>
            <p:cNvSpPr/>
            <p:nvPr/>
          </p:nvSpPr>
          <p:spPr>
            <a:xfrm>
              <a:off x="4967529" y="4389120"/>
              <a:ext cx="1179576" cy="1173124"/>
            </a:xfrm>
            <a:prstGeom prst="rect">
              <a:avLst/>
            </a:prstGeom>
            <a:solidFill>
              <a:srgbClr val="9E60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6144393" y="4912734"/>
              <a:ext cx="1179576" cy="649510"/>
            </a:xfrm>
            <a:prstGeom prst="rect">
              <a:avLst/>
            </a:prstGeom>
            <a:solidFill>
              <a:srgbClr val="659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p:cNvSpPr txBox="1"/>
          <p:nvPr/>
        </p:nvSpPr>
        <p:spPr>
          <a:xfrm>
            <a:off x="9483673" y="5595847"/>
            <a:ext cx="1880644" cy="523220"/>
          </a:xfrm>
          <a:prstGeom prst="rect">
            <a:avLst/>
          </a:prstGeom>
          <a:noFill/>
        </p:spPr>
        <p:txBody>
          <a:bodyPr wrap="none" rtlCol="0">
            <a:spAutoFit/>
          </a:bodyPr>
          <a:lstStyle/>
          <a:p>
            <a:pPr algn="ctr"/>
            <a:r>
              <a:rPr lang="en-US" sz="2800" dirty="0"/>
              <a:t>Community</a:t>
            </a:r>
          </a:p>
        </p:txBody>
      </p:sp>
      <p:grpSp>
        <p:nvGrpSpPr>
          <p:cNvPr id="46" name="Group 45"/>
          <p:cNvGrpSpPr/>
          <p:nvPr/>
        </p:nvGrpSpPr>
        <p:grpSpPr>
          <a:xfrm>
            <a:off x="10078607" y="4434107"/>
            <a:ext cx="690776" cy="1198538"/>
            <a:chOff x="1106012" y="2591221"/>
            <a:chExt cx="690776" cy="1198538"/>
          </a:xfrm>
          <a:solidFill>
            <a:schemeClr val="tx2">
              <a:lumMod val="75000"/>
            </a:schemeClr>
          </a:solidFill>
        </p:grpSpPr>
        <p:sp>
          <p:nvSpPr>
            <p:cNvPr id="47" name="Oval 46"/>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Delay 47"/>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10692620" y="4888670"/>
            <a:ext cx="429530" cy="745260"/>
            <a:chOff x="1106012" y="2591221"/>
            <a:chExt cx="690776" cy="1198538"/>
          </a:xfrm>
          <a:solidFill>
            <a:srgbClr val="9BBB5C"/>
          </a:solidFill>
        </p:grpSpPr>
        <p:sp>
          <p:nvSpPr>
            <p:cNvPr id="50" name="Oval 49"/>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lowchart: Delay 50"/>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9725839" y="4887386"/>
            <a:ext cx="429530" cy="745260"/>
            <a:chOff x="1106012" y="2591221"/>
            <a:chExt cx="690776" cy="1198538"/>
          </a:xfrm>
          <a:solidFill>
            <a:srgbClr val="9E605E"/>
          </a:solidFill>
        </p:grpSpPr>
        <p:sp>
          <p:nvSpPr>
            <p:cNvPr id="53" name="Oval 52"/>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lowchart: Delay 53"/>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0447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par>
                          <p:cTn id="32" fill="hold">
                            <p:stCondLst>
                              <p:cond delay="1500"/>
                            </p:stCondLst>
                            <p:childTnLst>
                              <p:par>
                                <p:cTn id="33" presetID="10" presetClass="entr" presetSubtype="0" fill="hold"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500"/>
                                        <p:tgtEl>
                                          <p:spTgt spid="38"/>
                                        </p:tgtEl>
                                      </p:cBhvr>
                                    </p:animEffec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050"/>
                                        </p:tgtEl>
                                        <p:attrNameLst>
                                          <p:attrName>style.visibility</p:attrName>
                                        </p:attrNameLst>
                                      </p:cBhvr>
                                      <p:to>
                                        <p:strVal val="visible"/>
                                      </p:to>
                                    </p:set>
                                    <p:animEffect transition="in" filter="fade">
                                      <p:cBhvr>
                                        <p:cTn id="44" dur="500"/>
                                        <p:tgtEl>
                                          <p:spTgt spid="205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500"/>
                                        <p:tgtEl>
                                          <p:spTgt spid="31"/>
                                        </p:tgtEl>
                                      </p:cBhvr>
                                    </p:animEffect>
                                  </p:childTnLst>
                                </p:cTn>
                              </p:par>
                              <p:par>
                                <p:cTn id="61" presetID="10" presetClass="entr" presetSubtype="0" fill="hold" nodeType="with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fade">
                                      <p:cBhvr>
                                        <p:cTn id="63" dur="500"/>
                                        <p:tgtEl>
                                          <p:spTgt spid="1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fade">
                                      <p:cBhvr>
                                        <p:cTn id="68" dur="500"/>
                                        <p:tgtEl>
                                          <p:spTgt spid="34"/>
                                        </p:tgtEl>
                                      </p:cBhvr>
                                    </p:animEffect>
                                  </p:childTnLst>
                                </p:cTn>
                              </p:par>
                              <p:par>
                                <p:cTn id="69" presetID="10" presetClass="entr" presetSubtype="0" fill="hold" nodeType="withEffect">
                                  <p:stCondLst>
                                    <p:cond delay="0"/>
                                  </p:stCondLst>
                                  <p:childTnLst>
                                    <p:set>
                                      <p:cBhvr>
                                        <p:cTn id="70" dur="1" fill="hold">
                                          <p:stCondLst>
                                            <p:cond delay="0"/>
                                          </p:stCondLst>
                                        </p:cTn>
                                        <p:tgtEl>
                                          <p:spTgt spid="46"/>
                                        </p:tgtEl>
                                        <p:attrNameLst>
                                          <p:attrName>style.visibility</p:attrName>
                                        </p:attrNameLst>
                                      </p:cBhvr>
                                      <p:to>
                                        <p:strVal val="visible"/>
                                      </p:to>
                                    </p:set>
                                    <p:animEffect transition="in" filter="fade">
                                      <p:cBhvr>
                                        <p:cTn id="71" dur="500"/>
                                        <p:tgtEl>
                                          <p:spTgt spid="46"/>
                                        </p:tgtEl>
                                      </p:cBhvr>
                                    </p:animEffect>
                                  </p:childTnLst>
                                </p:cTn>
                              </p:par>
                              <p:par>
                                <p:cTn id="72" presetID="10" presetClass="entr" presetSubtype="0" fill="hold" nodeType="withEffect">
                                  <p:stCondLst>
                                    <p:cond delay="0"/>
                                  </p:stCondLst>
                                  <p:childTnLst>
                                    <p:set>
                                      <p:cBhvr>
                                        <p:cTn id="73" dur="1" fill="hold">
                                          <p:stCondLst>
                                            <p:cond delay="0"/>
                                          </p:stCondLst>
                                        </p:cTn>
                                        <p:tgtEl>
                                          <p:spTgt spid="49"/>
                                        </p:tgtEl>
                                        <p:attrNameLst>
                                          <p:attrName>style.visibility</p:attrName>
                                        </p:attrNameLst>
                                      </p:cBhvr>
                                      <p:to>
                                        <p:strVal val="visible"/>
                                      </p:to>
                                    </p:set>
                                    <p:animEffect transition="in" filter="fade">
                                      <p:cBhvr>
                                        <p:cTn id="74" dur="500"/>
                                        <p:tgtEl>
                                          <p:spTgt spid="49"/>
                                        </p:tgtEl>
                                      </p:cBhvr>
                                    </p:animEffect>
                                  </p:childTnLst>
                                </p:cTn>
                              </p:par>
                              <p:par>
                                <p:cTn id="75" presetID="10" presetClass="entr" presetSubtype="0" fill="hold" nodeType="withEffect">
                                  <p:stCondLst>
                                    <p:cond delay="0"/>
                                  </p:stCondLst>
                                  <p:childTnLst>
                                    <p:set>
                                      <p:cBhvr>
                                        <p:cTn id="76" dur="1" fill="hold">
                                          <p:stCondLst>
                                            <p:cond delay="0"/>
                                          </p:stCondLst>
                                        </p:cTn>
                                        <p:tgtEl>
                                          <p:spTgt spid="52"/>
                                        </p:tgtEl>
                                        <p:attrNameLst>
                                          <p:attrName>style.visibility</p:attrName>
                                        </p:attrNameLst>
                                      </p:cBhvr>
                                      <p:to>
                                        <p:strVal val="visible"/>
                                      </p:to>
                                    </p:set>
                                    <p:animEffect transition="in" filter="fade">
                                      <p:cBhvr>
                                        <p:cTn id="7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26" grpId="0"/>
      <p:bldP spid="32" grpId="0"/>
      <p:bldP spid="33" grpId="0"/>
      <p:bldP spid="44" grpId="0" animBg="1"/>
      <p:bldP spid="31" grpId="0"/>
      <p:bldP spid="3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a:t>Hardfork</a:t>
            </a:r>
            <a:r>
              <a:rPr lang="en-US" b="1" dirty="0"/>
              <a:t> Schedule</a:t>
            </a:r>
          </a:p>
        </p:txBody>
      </p:sp>
      <p:sp>
        <p:nvSpPr>
          <p:cNvPr id="5" name="TextBox 4"/>
          <p:cNvSpPr txBox="1"/>
          <p:nvPr/>
        </p:nvSpPr>
        <p:spPr>
          <a:xfrm>
            <a:off x="6553200" y="3446157"/>
            <a:ext cx="5197523" cy="861774"/>
          </a:xfrm>
          <a:prstGeom prst="rect">
            <a:avLst/>
          </a:prstGeom>
          <a:noFill/>
        </p:spPr>
        <p:txBody>
          <a:bodyPr wrap="square" rtlCol="0">
            <a:spAutoFit/>
          </a:bodyPr>
          <a:lstStyle/>
          <a:p>
            <a:r>
              <a:rPr lang="en-US" sz="5000" dirty="0"/>
              <a:t>September 18</a:t>
            </a:r>
            <a:r>
              <a:rPr lang="en-US" sz="5000" baseline="30000" dirty="0"/>
              <a:t>th</a:t>
            </a:r>
            <a:r>
              <a:rPr lang="en-US" sz="5000" dirty="0"/>
              <a:t>*</a:t>
            </a:r>
          </a:p>
        </p:txBody>
      </p:sp>
      <p:sp>
        <p:nvSpPr>
          <p:cNvPr id="7" name="TextBox 6"/>
          <p:cNvSpPr txBox="1"/>
          <p:nvPr/>
        </p:nvSpPr>
        <p:spPr>
          <a:xfrm>
            <a:off x="6553199" y="4527684"/>
            <a:ext cx="4976192" cy="2308324"/>
          </a:xfrm>
          <a:prstGeom prst="rect">
            <a:avLst/>
          </a:prstGeom>
          <a:noFill/>
        </p:spPr>
        <p:txBody>
          <a:bodyPr wrap="square" rtlCol="0">
            <a:spAutoFit/>
          </a:bodyPr>
          <a:lstStyle/>
          <a:p>
            <a:pPr marL="285750" indent="-285750">
              <a:buFont typeface="Arial" panose="020B0604020202020204" pitchFamily="34" charset="0"/>
              <a:buChar char="•"/>
            </a:pPr>
            <a:r>
              <a:rPr lang="en-US" sz="2400" b="1" dirty="0"/>
              <a:t>Mandatory </a:t>
            </a:r>
            <a:r>
              <a:rPr lang="en-US" sz="2400" b="1" dirty="0" err="1"/>
              <a:t>RingCT</a:t>
            </a:r>
            <a:endParaRPr lang="en-US" sz="2400" b="1" dirty="0"/>
          </a:p>
          <a:p>
            <a:pPr marL="285750" indent="-285750">
              <a:buFont typeface="Arial" panose="020B0604020202020204" pitchFamily="34" charset="0"/>
              <a:buChar char="•"/>
            </a:pPr>
            <a:r>
              <a:rPr lang="en-US" sz="2400" b="1" dirty="0"/>
              <a:t>Minimum </a:t>
            </a:r>
            <a:r>
              <a:rPr lang="en-US" sz="2400" b="1" dirty="0" err="1"/>
              <a:t>ringsize</a:t>
            </a:r>
            <a:r>
              <a:rPr lang="en-US" sz="2400" b="1" dirty="0"/>
              <a:t> ≥5 </a:t>
            </a:r>
            <a:r>
              <a:rPr lang="en-US" sz="2400" dirty="0"/>
              <a:t>(likely 10)</a:t>
            </a:r>
          </a:p>
          <a:p>
            <a:pPr marL="285750" indent="-285750">
              <a:buFont typeface="Arial" panose="020B0604020202020204" pitchFamily="34" charset="0"/>
              <a:buChar char="•"/>
            </a:pPr>
            <a:r>
              <a:rPr lang="en-US" sz="2400" dirty="0"/>
              <a:t>Fluffy blocks (in testing now)</a:t>
            </a:r>
          </a:p>
          <a:p>
            <a:pPr marL="285750" indent="-285750">
              <a:buFont typeface="Arial" panose="020B0604020202020204" pitchFamily="34" charset="0"/>
              <a:buChar char="•"/>
            </a:pPr>
            <a:r>
              <a:rPr lang="en-US" sz="2400" dirty="0"/>
              <a:t>Improved input selection algorithm</a:t>
            </a:r>
          </a:p>
          <a:p>
            <a:pPr marL="285750" indent="-285750">
              <a:buFont typeface="Arial" panose="020B0604020202020204" pitchFamily="34" charset="0"/>
              <a:buChar char="•"/>
            </a:pPr>
            <a:r>
              <a:rPr lang="en-US" sz="2400" dirty="0"/>
              <a:t>0MQ</a:t>
            </a:r>
          </a:p>
          <a:p>
            <a:pPr marL="285750" indent="-285750">
              <a:buFont typeface="Arial" panose="020B0604020202020204" pitchFamily="34" charset="0"/>
              <a:buChar char="•"/>
            </a:pPr>
            <a:r>
              <a:rPr lang="en-US" sz="2400" dirty="0"/>
              <a:t>Sub-Addresses</a:t>
            </a:r>
          </a:p>
        </p:txBody>
      </p:sp>
      <p:cxnSp>
        <p:nvCxnSpPr>
          <p:cNvPr id="17" name="Connector: Elbow 16"/>
          <p:cNvCxnSpPr>
            <a:stCxn id="13" idx="2"/>
            <a:endCxn id="5" idx="1"/>
          </p:cNvCxnSpPr>
          <p:nvPr/>
        </p:nvCxnSpPr>
        <p:spPr>
          <a:xfrm rot="5400000">
            <a:off x="6806132" y="2496957"/>
            <a:ext cx="1127155" cy="1633018"/>
          </a:xfrm>
          <a:prstGeom prst="bentConnector4">
            <a:avLst>
              <a:gd name="adj1" fmla="val 30886"/>
              <a:gd name="adj2" fmla="val 113999"/>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421108" y="2380557"/>
            <a:ext cx="11329615" cy="471610"/>
            <a:chOff x="421108" y="2380557"/>
            <a:chExt cx="11329615" cy="471610"/>
          </a:xfrm>
        </p:grpSpPr>
        <p:grpSp>
          <p:nvGrpSpPr>
            <p:cNvPr id="21" name="Group 20"/>
            <p:cNvGrpSpPr/>
            <p:nvPr/>
          </p:nvGrpSpPr>
          <p:grpSpPr>
            <a:xfrm>
              <a:off x="421108" y="2380557"/>
              <a:ext cx="11329615" cy="397630"/>
              <a:chOff x="421108" y="2380557"/>
              <a:chExt cx="11329615" cy="397630"/>
            </a:xfrm>
          </p:grpSpPr>
          <p:cxnSp>
            <p:nvCxnSpPr>
              <p:cNvPr id="8" name="Straight Connector 7"/>
              <p:cNvCxnSpPr/>
              <p:nvPr/>
            </p:nvCxnSpPr>
            <p:spPr>
              <a:xfrm>
                <a:off x="421108" y="2749889"/>
                <a:ext cx="11329615" cy="2829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21108" y="2380557"/>
                <a:ext cx="908775" cy="369332"/>
              </a:xfrm>
              <a:prstGeom prst="rect">
                <a:avLst/>
              </a:prstGeom>
              <a:noFill/>
            </p:spPr>
            <p:txBody>
              <a:bodyPr wrap="none" rtlCol="0">
                <a:spAutoFit/>
              </a:bodyPr>
              <a:lstStyle/>
              <a:p>
                <a:r>
                  <a:rPr lang="en-US" dirty="0"/>
                  <a:t>January</a:t>
                </a:r>
              </a:p>
            </p:txBody>
          </p:sp>
          <p:sp>
            <p:nvSpPr>
              <p:cNvPr id="12" name="TextBox 11"/>
              <p:cNvSpPr txBox="1"/>
              <p:nvPr/>
            </p:nvSpPr>
            <p:spPr>
              <a:xfrm>
                <a:off x="3090345" y="2380963"/>
                <a:ext cx="625492" cy="369332"/>
              </a:xfrm>
              <a:prstGeom prst="rect">
                <a:avLst/>
              </a:prstGeom>
              <a:noFill/>
            </p:spPr>
            <p:txBody>
              <a:bodyPr wrap="none" rtlCol="0">
                <a:spAutoFit/>
              </a:bodyPr>
              <a:lstStyle/>
              <a:p>
                <a:r>
                  <a:rPr lang="en-US" dirty="0"/>
                  <a:t>April</a:t>
                </a:r>
              </a:p>
            </p:txBody>
          </p:sp>
          <p:sp>
            <p:nvSpPr>
              <p:cNvPr id="13" name="TextBox 12"/>
              <p:cNvSpPr txBox="1"/>
              <p:nvPr/>
            </p:nvSpPr>
            <p:spPr>
              <a:xfrm>
                <a:off x="7577077" y="2380557"/>
                <a:ext cx="1218282" cy="369332"/>
              </a:xfrm>
              <a:prstGeom prst="rect">
                <a:avLst/>
              </a:prstGeom>
              <a:noFill/>
            </p:spPr>
            <p:txBody>
              <a:bodyPr wrap="none" rtlCol="0">
                <a:spAutoFit/>
              </a:bodyPr>
              <a:lstStyle/>
              <a:p>
                <a:r>
                  <a:rPr lang="en-US" dirty="0"/>
                  <a:t>September</a:t>
                </a:r>
              </a:p>
            </p:txBody>
          </p:sp>
        </p:grpSp>
        <p:sp>
          <p:nvSpPr>
            <p:cNvPr id="16" name="Oval 15"/>
            <p:cNvSpPr/>
            <p:nvPr/>
          </p:nvSpPr>
          <p:spPr>
            <a:xfrm>
              <a:off x="6400057" y="2658425"/>
              <a:ext cx="193742" cy="193742"/>
            </a:xfrm>
            <a:prstGeom prst="ellipse">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098" name="Picture 2" descr="https://moneroworld.com/topo1.png"/>
          <p:cNvPicPr>
            <a:picLocks noChangeAspect="1" noChangeArrowheads="1"/>
          </p:cNvPicPr>
          <p:nvPr/>
        </p:nvPicPr>
        <p:blipFill rotWithShape="1">
          <a:blip r:embed="rId2">
            <a:extLst>
              <a:ext uri="{28A0092B-C50C-407E-A947-70E740481C1C}">
                <a14:useLocalDpi xmlns:a14="http://schemas.microsoft.com/office/drawing/2010/main" val="0"/>
              </a:ext>
            </a:extLst>
          </a:blip>
          <a:srcRect b="43489"/>
          <a:stretch/>
        </p:blipFill>
        <p:spPr bwMode="auto">
          <a:xfrm>
            <a:off x="331076" y="3945377"/>
            <a:ext cx="5754839" cy="2440777"/>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p:cNvCxnSpPr/>
          <p:nvPr/>
        </p:nvCxnSpPr>
        <p:spPr>
          <a:xfrm flipH="1">
            <a:off x="5698435" y="5471754"/>
            <a:ext cx="993913" cy="0"/>
          </a:xfrm>
          <a:prstGeom prst="straightConnector1">
            <a:avLst/>
          </a:prstGeom>
          <a:ln w="19050">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3146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right)">
                                      <p:cBhvr>
                                        <p:cTn id="16" dur="500"/>
                                        <p:tgtEl>
                                          <p:spTgt spid="17"/>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nodeType="withEffect">
                                  <p:stCondLst>
                                    <p:cond delay="0"/>
                                  </p:stCondLst>
                                  <p:childTnLst>
                                    <p:set>
                                      <p:cBhvr>
                                        <p:cTn id="30" dur="1" fill="hold">
                                          <p:stCondLst>
                                            <p:cond delay="0"/>
                                          </p:stCondLst>
                                        </p:cTn>
                                        <p:tgtEl>
                                          <p:spTgt spid="4098"/>
                                        </p:tgtEl>
                                        <p:attrNameLst>
                                          <p:attrName>style.visibility</p:attrName>
                                        </p:attrNameLst>
                                      </p:cBhvr>
                                      <p:to>
                                        <p:strVal val="visible"/>
                                      </p:to>
                                    </p:set>
                                    <p:animEffect transition="in" filter="fade">
                                      <p:cBhvr>
                                        <p:cTn id="31"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Community Growth</a:t>
            </a:r>
          </a:p>
        </p:txBody>
      </p:sp>
      <p:pic>
        <p:nvPicPr>
          <p:cNvPr id="3" name="Picture 2"/>
          <p:cNvPicPr>
            <a:picLocks noChangeAspect="1"/>
          </p:cNvPicPr>
          <p:nvPr/>
        </p:nvPicPr>
        <p:blipFill>
          <a:blip r:embed="rId2">
            <a:clrChange>
              <a:clrFrom>
                <a:srgbClr val="FFFFFF"/>
              </a:clrFrom>
              <a:clrTo>
                <a:srgbClr val="FFFFFF">
                  <a:alpha val="0"/>
                </a:srgbClr>
              </a:clrTo>
            </a:clrChange>
          </a:blip>
          <a:stretch>
            <a:fillRect/>
          </a:stretch>
        </p:blipFill>
        <p:spPr>
          <a:xfrm>
            <a:off x="375105" y="2705098"/>
            <a:ext cx="11197759" cy="2540668"/>
          </a:xfrm>
          <a:prstGeom prst="rect">
            <a:avLst/>
          </a:prstGeom>
        </p:spPr>
      </p:pic>
    </p:spTree>
    <p:extLst>
      <p:ext uri="{BB962C8B-B14F-4D97-AF65-F5344CB8AC3E}">
        <p14:creationId xmlns:p14="http://schemas.microsoft.com/office/powerpoint/2010/main" val="3240044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Community Growth</a:t>
            </a:r>
          </a:p>
        </p:txBody>
      </p:sp>
      <p:pic>
        <p:nvPicPr>
          <p:cNvPr id="5" name="Picture 4"/>
          <p:cNvPicPr>
            <a:picLocks noChangeAspect="1"/>
          </p:cNvPicPr>
          <p:nvPr/>
        </p:nvPicPr>
        <p:blipFill>
          <a:blip r:embed="rId2">
            <a:clrChange>
              <a:clrFrom>
                <a:srgbClr val="FFFFFF"/>
              </a:clrFrom>
              <a:clrTo>
                <a:srgbClr val="FFFFFF">
                  <a:alpha val="0"/>
                </a:srgbClr>
              </a:clrTo>
            </a:clrChange>
          </a:blip>
          <a:stretch>
            <a:fillRect/>
          </a:stretch>
        </p:blipFill>
        <p:spPr>
          <a:xfrm>
            <a:off x="883429" y="2312711"/>
            <a:ext cx="10425142" cy="3239949"/>
          </a:xfrm>
          <a:prstGeom prst="rect">
            <a:avLst/>
          </a:prstGeom>
        </p:spPr>
      </p:pic>
    </p:spTree>
    <p:extLst>
      <p:ext uri="{BB962C8B-B14F-4D97-AF65-F5344CB8AC3E}">
        <p14:creationId xmlns:p14="http://schemas.microsoft.com/office/powerpoint/2010/main" val="268797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Centralized vs. Decentralized Systems</a:t>
            </a:r>
          </a:p>
        </p:txBody>
      </p:sp>
      <p:sp>
        <p:nvSpPr>
          <p:cNvPr id="4" name="Oval 3"/>
          <p:cNvSpPr/>
          <p:nvPr/>
        </p:nvSpPr>
        <p:spPr>
          <a:xfrm>
            <a:off x="2694709" y="3380510"/>
            <a:ext cx="1016000" cy="10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650674" y="2563089"/>
            <a:ext cx="512619" cy="5126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2242125" y="2563089"/>
            <a:ext cx="512619" cy="5126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729506" y="3627580"/>
            <a:ext cx="512619" cy="5126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163293" y="3627581"/>
            <a:ext cx="512619" cy="5126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2242124" y="4701312"/>
            <a:ext cx="512619" cy="5126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650674" y="4701312"/>
            <a:ext cx="512619" cy="5126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2498433" y="2819398"/>
            <a:ext cx="704276" cy="10644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3207328" y="2819398"/>
            <a:ext cx="699655" cy="10644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3202709" y="3883889"/>
            <a:ext cx="12168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flipV="1">
            <a:off x="3202709" y="3883889"/>
            <a:ext cx="704274" cy="10737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2493814" y="3893130"/>
            <a:ext cx="708895" cy="106449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985815" y="3893131"/>
            <a:ext cx="1221512"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Oval 34"/>
          <p:cNvSpPr/>
          <p:nvPr/>
        </p:nvSpPr>
        <p:spPr>
          <a:xfrm>
            <a:off x="9437256" y="2567709"/>
            <a:ext cx="512619" cy="5126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8028707" y="2567709"/>
            <a:ext cx="512619" cy="5126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7516088" y="3632200"/>
            <a:ext cx="512619" cy="5126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9949875" y="3632201"/>
            <a:ext cx="512619" cy="5126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8028706" y="4705932"/>
            <a:ext cx="512619" cy="5126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9437256" y="4705932"/>
            <a:ext cx="512619" cy="5126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p:cNvCxnSpPr/>
          <p:nvPr/>
        </p:nvCxnSpPr>
        <p:spPr>
          <a:xfrm flipH="1">
            <a:off x="7772397" y="2824018"/>
            <a:ext cx="512618" cy="105987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8993910" y="2824018"/>
            <a:ext cx="699655" cy="106449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9693565" y="3888509"/>
            <a:ext cx="512620" cy="1069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flipV="1">
            <a:off x="8989291" y="3888509"/>
            <a:ext cx="704274" cy="10737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flipV="1">
            <a:off x="7772396" y="3902371"/>
            <a:ext cx="508000" cy="1059871"/>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7772397" y="3897751"/>
            <a:ext cx="1221512" cy="0"/>
          </a:xfrm>
          <a:prstGeom prst="line">
            <a:avLst/>
          </a:prstGeom>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8728361" y="3636820"/>
            <a:ext cx="512619" cy="5126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p:nvPr/>
        </p:nvCxnSpPr>
        <p:spPr>
          <a:xfrm flipV="1">
            <a:off x="8280396" y="3893129"/>
            <a:ext cx="713513" cy="1064492"/>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280396" y="2819398"/>
            <a:ext cx="14131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8280396" y="3893129"/>
            <a:ext cx="1925788" cy="106449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80396" y="2819398"/>
            <a:ext cx="1925788" cy="1082973"/>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9693565" y="2819398"/>
            <a:ext cx="0" cy="2138223"/>
          </a:xfrm>
          <a:prstGeom prst="line">
            <a:avLst/>
          </a:prstGeom>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2473984" y="5518733"/>
            <a:ext cx="1457450" cy="369332"/>
          </a:xfrm>
          <a:prstGeom prst="rect">
            <a:avLst/>
          </a:prstGeom>
          <a:noFill/>
        </p:spPr>
        <p:txBody>
          <a:bodyPr wrap="none" rtlCol="0">
            <a:spAutoFit/>
          </a:bodyPr>
          <a:lstStyle/>
          <a:p>
            <a:r>
              <a:rPr lang="en-US" dirty="0"/>
              <a:t>CENTRALIZED</a:t>
            </a:r>
          </a:p>
        </p:txBody>
      </p:sp>
      <p:sp>
        <p:nvSpPr>
          <p:cNvPr id="63" name="TextBox 62"/>
          <p:cNvSpPr txBox="1"/>
          <p:nvPr/>
        </p:nvSpPr>
        <p:spPr>
          <a:xfrm>
            <a:off x="8129852" y="5509504"/>
            <a:ext cx="1709635" cy="369332"/>
          </a:xfrm>
          <a:prstGeom prst="rect">
            <a:avLst/>
          </a:prstGeom>
          <a:noFill/>
        </p:spPr>
        <p:txBody>
          <a:bodyPr wrap="none" rtlCol="0">
            <a:spAutoFit/>
          </a:bodyPr>
          <a:lstStyle/>
          <a:p>
            <a:r>
              <a:rPr lang="en-US" dirty="0"/>
              <a:t>DECENTRALIZED</a:t>
            </a:r>
          </a:p>
        </p:txBody>
      </p:sp>
    </p:spTree>
    <p:extLst>
      <p:ext uri="{BB962C8B-B14F-4D97-AF65-F5344CB8AC3E}">
        <p14:creationId xmlns:p14="http://schemas.microsoft.com/office/powerpoint/2010/main" val="1442379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10" presetClass="entr" presetSubtype="0" fill="hold" nodeType="with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56"/>
                                        </p:tgtEl>
                                        <p:attrNameLst>
                                          <p:attrName>style.visibility</p:attrName>
                                        </p:attrNameLst>
                                      </p:cBhvr>
                                      <p:to>
                                        <p:strVal val="visible"/>
                                      </p:to>
                                    </p:set>
                                    <p:animEffect transition="in" filter="fade">
                                      <p:cBhvr>
                                        <p:cTn id="53" dur="500"/>
                                        <p:tgtEl>
                                          <p:spTgt spid="5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7"/>
                                        </p:tgtEl>
                                        <p:attrNameLst>
                                          <p:attrName>style.visibility</p:attrName>
                                        </p:attrNameLst>
                                      </p:cBhvr>
                                      <p:to>
                                        <p:strVal val="visible"/>
                                      </p:to>
                                    </p:set>
                                    <p:animEffect transition="in" filter="fade">
                                      <p:cBhvr>
                                        <p:cTn id="58" dur="500"/>
                                        <p:tgtEl>
                                          <p:spTgt spid="4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9"/>
                                        </p:tgtEl>
                                        <p:attrNameLst>
                                          <p:attrName>style.visibility</p:attrName>
                                        </p:attrNameLst>
                                      </p:cBhvr>
                                      <p:to>
                                        <p:strVal val="visible"/>
                                      </p:to>
                                    </p:set>
                                    <p:animEffect transition="in" filter="fade">
                                      <p:cBhvr>
                                        <p:cTn id="70" dur="500"/>
                                        <p:tgtEl>
                                          <p:spTgt spid="3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fade">
                                      <p:cBhvr>
                                        <p:cTn id="73" dur="500"/>
                                        <p:tgtEl>
                                          <p:spTgt spid="3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childTnLst>
                          </p:cTn>
                        </p:par>
                        <p:par>
                          <p:cTn id="77" fill="hold">
                            <p:stCondLst>
                              <p:cond delay="500"/>
                            </p:stCondLst>
                            <p:childTnLst>
                              <p:par>
                                <p:cTn id="78" presetID="10" presetClass="entr" presetSubtype="0" fill="hold" nodeType="afterEffect">
                                  <p:stCondLst>
                                    <p:cond delay="0"/>
                                  </p:stCondLst>
                                  <p:childTnLst>
                                    <p:set>
                                      <p:cBhvr>
                                        <p:cTn id="79" dur="1" fill="hold">
                                          <p:stCondLst>
                                            <p:cond delay="0"/>
                                          </p:stCondLst>
                                        </p:cTn>
                                        <p:tgtEl>
                                          <p:spTgt spid="48"/>
                                        </p:tgtEl>
                                        <p:attrNameLst>
                                          <p:attrName>style.visibility</p:attrName>
                                        </p:attrNameLst>
                                      </p:cBhvr>
                                      <p:to>
                                        <p:strVal val="visible"/>
                                      </p:to>
                                    </p:set>
                                    <p:animEffect transition="in" filter="fade">
                                      <p:cBhvr>
                                        <p:cTn id="80" dur="500"/>
                                        <p:tgtEl>
                                          <p:spTgt spid="48"/>
                                        </p:tgtEl>
                                      </p:cBhvr>
                                    </p:animEffect>
                                  </p:childTnLst>
                                </p:cTn>
                              </p:par>
                              <p:par>
                                <p:cTn id="81" presetID="10" presetClass="entr" presetSubtype="0" fill="hold" nodeType="withEffect">
                                  <p:stCondLst>
                                    <p:cond delay="0"/>
                                  </p:stCondLst>
                                  <p:childTnLst>
                                    <p:set>
                                      <p:cBhvr>
                                        <p:cTn id="82" dur="1" fill="hold">
                                          <p:stCondLst>
                                            <p:cond delay="0"/>
                                          </p:stCondLst>
                                        </p:cTn>
                                        <p:tgtEl>
                                          <p:spTgt spid="42"/>
                                        </p:tgtEl>
                                        <p:attrNameLst>
                                          <p:attrName>style.visibility</p:attrName>
                                        </p:attrNameLst>
                                      </p:cBhvr>
                                      <p:to>
                                        <p:strVal val="visible"/>
                                      </p:to>
                                    </p:set>
                                    <p:animEffect transition="in" filter="fade">
                                      <p:cBhvr>
                                        <p:cTn id="83" dur="500"/>
                                        <p:tgtEl>
                                          <p:spTgt spid="42"/>
                                        </p:tgtEl>
                                      </p:cBhvr>
                                    </p:animEffect>
                                  </p:childTnLst>
                                </p:cTn>
                              </p:par>
                              <p:par>
                                <p:cTn id="84" presetID="10" presetClass="entr" presetSubtype="0" fill="hold" nodeType="withEffect">
                                  <p:stCondLst>
                                    <p:cond delay="0"/>
                                  </p:stCondLst>
                                  <p:childTnLst>
                                    <p:set>
                                      <p:cBhvr>
                                        <p:cTn id="85" dur="1" fill="hold">
                                          <p:stCondLst>
                                            <p:cond delay="0"/>
                                          </p:stCondLst>
                                        </p:cTn>
                                        <p:tgtEl>
                                          <p:spTgt spid="54"/>
                                        </p:tgtEl>
                                        <p:attrNameLst>
                                          <p:attrName>style.visibility</p:attrName>
                                        </p:attrNameLst>
                                      </p:cBhvr>
                                      <p:to>
                                        <p:strVal val="visible"/>
                                      </p:to>
                                    </p:set>
                                    <p:animEffect transition="in" filter="fade">
                                      <p:cBhvr>
                                        <p:cTn id="86" dur="500"/>
                                        <p:tgtEl>
                                          <p:spTgt spid="54"/>
                                        </p:tgtEl>
                                      </p:cBhvr>
                                    </p:animEffect>
                                  </p:childTnLst>
                                </p:cTn>
                              </p:par>
                              <p:par>
                                <p:cTn id="87" presetID="10" presetClass="entr" presetSubtype="0" fill="hold" nodeType="withEffect">
                                  <p:stCondLst>
                                    <p:cond delay="0"/>
                                  </p:stCondLst>
                                  <p:childTnLst>
                                    <p:set>
                                      <p:cBhvr>
                                        <p:cTn id="88" dur="1" fill="hold">
                                          <p:stCondLst>
                                            <p:cond delay="0"/>
                                          </p:stCondLst>
                                        </p:cTn>
                                        <p:tgtEl>
                                          <p:spTgt spid="43"/>
                                        </p:tgtEl>
                                        <p:attrNameLst>
                                          <p:attrName>style.visibility</p:attrName>
                                        </p:attrNameLst>
                                      </p:cBhvr>
                                      <p:to>
                                        <p:strVal val="visible"/>
                                      </p:to>
                                    </p:set>
                                    <p:animEffect transition="in" filter="fade">
                                      <p:cBhvr>
                                        <p:cTn id="89" dur="500"/>
                                        <p:tgtEl>
                                          <p:spTgt spid="43"/>
                                        </p:tgtEl>
                                      </p:cBhvr>
                                    </p:animEffect>
                                  </p:childTnLst>
                                </p:cTn>
                              </p:par>
                              <p:par>
                                <p:cTn id="90" presetID="10" presetClass="entr" presetSubtype="0" fill="hold" nodeType="withEffect">
                                  <p:stCondLst>
                                    <p:cond delay="0"/>
                                  </p:stCondLst>
                                  <p:childTnLst>
                                    <p:set>
                                      <p:cBhvr>
                                        <p:cTn id="91" dur="1" fill="hold">
                                          <p:stCondLst>
                                            <p:cond delay="0"/>
                                          </p:stCondLst>
                                        </p:cTn>
                                        <p:tgtEl>
                                          <p:spTgt spid="50"/>
                                        </p:tgtEl>
                                        <p:attrNameLst>
                                          <p:attrName>style.visibility</p:attrName>
                                        </p:attrNameLst>
                                      </p:cBhvr>
                                      <p:to>
                                        <p:strVal val="visible"/>
                                      </p:to>
                                    </p:set>
                                    <p:animEffect transition="in" filter="fade">
                                      <p:cBhvr>
                                        <p:cTn id="92" dur="500"/>
                                        <p:tgtEl>
                                          <p:spTgt spid="50"/>
                                        </p:tgtEl>
                                      </p:cBhvr>
                                    </p:animEffect>
                                  </p:childTnLst>
                                </p:cTn>
                              </p:par>
                              <p:par>
                                <p:cTn id="93" presetID="10" presetClass="entr" presetSubtype="0" fill="hold" nodeType="withEffect">
                                  <p:stCondLst>
                                    <p:cond delay="0"/>
                                  </p:stCondLst>
                                  <p:childTnLst>
                                    <p:set>
                                      <p:cBhvr>
                                        <p:cTn id="94" dur="1" fill="hold">
                                          <p:stCondLst>
                                            <p:cond delay="0"/>
                                          </p:stCondLst>
                                        </p:cTn>
                                        <p:tgtEl>
                                          <p:spTgt spid="52"/>
                                        </p:tgtEl>
                                        <p:attrNameLst>
                                          <p:attrName>style.visibility</p:attrName>
                                        </p:attrNameLst>
                                      </p:cBhvr>
                                      <p:to>
                                        <p:strVal val="visible"/>
                                      </p:to>
                                    </p:set>
                                    <p:animEffect transition="in" filter="fade">
                                      <p:cBhvr>
                                        <p:cTn id="95" dur="500"/>
                                        <p:tgtEl>
                                          <p:spTgt spid="52"/>
                                        </p:tgtEl>
                                      </p:cBhvr>
                                    </p:animEffect>
                                  </p:childTnLst>
                                </p:cTn>
                              </p:par>
                              <p:par>
                                <p:cTn id="96" presetID="10" presetClass="entr" presetSubtype="0" fill="hold" nodeType="withEffect">
                                  <p:stCondLst>
                                    <p:cond delay="0"/>
                                  </p:stCondLst>
                                  <p:childTnLst>
                                    <p:set>
                                      <p:cBhvr>
                                        <p:cTn id="97" dur="1" fill="hold">
                                          <p:stCondLst>
                                            <p:cond delay="0"/>
                                          </p:stCondLst>
                                        </p:cTn>
                                        <p:tgtEl>
                                          <p:spTgt spid="46"/>
                                        </p:tgtEl>
                                        <p:attrNameLst>
                                          <p:attrName>style.visibility</p:attrName>
                                        </p:attrNameLst>
                                      </p:cBhvr>
                                      <p:to>
                                        <p:strVal val="visible"/>
                                      </p:to>
                                    </p:set>
                                    <p:animEffect transition="in" filter="fade">
                                      <p:cBhvr>
                                        <p:cTn id="98" dur="500"/>
                                        <p:tgtEl>
                                          <p:spTgt spid="46"/>
                                        </p:tgtEl>
                                      </p:cBhvr>
                                    </p:animEffect>
                                  </p:childTnLst>
                                </p:cTn>
                              </p:par>
                              <p:par>
                                <p:cTn id="99" presetID="10" presetClass="entr" presetSubtype="0" fill="hold" nodeType="withEffect">
                                  <p:stCondLst>
                                    <p:cond delay="0"/>
                                  </p:stCondLst>
                                  <p:childTnLst>
                                    <p:set>
                                      <p:cBhvr>
                                        <p:cTn id="100" dur="1" fill="hold">
                                          <p:stCondLst>
                                            <p:cond delay="0"/>
                                          </p:stCondLst>
                                        </p:cTn>
                                        <p:tgtEl>
                                          <p:spTgt spid="41"/>
                                        </p:tgtEl>
                                        <p:attrNameLst>
                                          <p:attrName>style.visibility</p:attrName>
                                        </p:attrNameLst>
                                      </p:cBhvr>
                                      <p:to>
                                        <p:strVal val="visible"/>
                                      </p:to>
                                    </p:set>
                                    <p:animEffect transition="in" filter="fade">
                                      <p:cBhvr>
                                        <p:cTn id="101" dur="500"/>
                                        <p:tgtEl>
                                          <p:spTgt spid="41"/>
                                        </p:tgtEl>
                                      </p:cBhvr>
                                    </p:animEffect>
                                  </p:childTnLst>
                                </p:cTn>
                              </p:par>
                              <p:par>
                                <p:cTn id="102" presetID="10" presetClass="entr" presetSubtype="0" fill="hold" nodeType="withEffect">
                                  <p:stCondLst>
                                    <p:cond delay="0"/>
                                  </p:stCondLst>
                                  <p:childTnLst>
                                    <p:set>
                                      <p:cBhvr>
                                        <p:cTn id="103" dur="1" fill="hold">
                                          <p:stCondLst>
                                            <p:cond delay="0"/>
                                          </p:stCondLst>
                                        </p:cTn>
                                        <p:tgtEl>
                                          <p:spTgt spid="45"/>
                                        </p:tgtEl>
                                        <p:attrNameLst>
                                          <p:attrName>style.visibility</p:attrName>
                                        </p:attrNameLst>
                                      </p:cBhvr>
                                      <p:to>
                                        <p:strVal val="visible"/>
                                      </p:to>
                                    </p:set>
                                    <p:animEffect transition="in" filter="fade">
                                      <p:cBhvr>
                                        <p:cTn id="104" dur="500"/>
                                        <p:tgtEl>
                                          <p:spTgt spid="45"/>
                                        </p:tgtEl>
                                      </p:cBhvr>
                                    </p:animEffect>
                                  </p:childTnLst>
                                </p:cTn>
                              </p:par>
                              <p:par>
                                <p:cTn id="105" presetID="10" presetClass="entr" presetSubtype="0" fill="hold" nodeType="withEffect">
                                  <p:stCondLst>
                                    <p:cond delay="0"/>
                                  </p:stCondLst>
                                  <p:childTnLst>
                                    <p:set>
                                      <p:cBhvr>
                                        <p:cTn id="106" dur="1" fill="hold">
                                          <p:stCondLst>
                                            <p:cond delay="0"/>
                                          </p:stCondLst>
                                        </p:cTn>
                                        <p:tgtEl>
                                          <p:spTgt spid="32"/>
                                        </p:tgtEl>
                                        <p:attrNameLst>
                                          <p:attrName>style.visibility</p:attrName>
                                        </p:attrNameLst>
                                      </p:cBhvr>
                                      <p:to>
                                        <p:strVal val="visible"/>
                                      </p:to>
                                    </p:set>
                                    <p:animEffect transition="in" filter="fade">
                                      <p:cBhvr>
                                        <p:cTn id="107" dur="500"/>
                                        <p:tgtEl>
                                          <p:spTgt spid="32"/>
                                        </p:tgtEl>
                                      </p:cBhvr>
                                    </p:animEffect>
                                  </p:childTnLst>
                                </p:cTn>
                              </p:par>
                              <p:par>
                                <p:cTn id="108" presetID="10" presetClass="entr" presetSubtype="0" fill="hold" nodeType="withEffect">
                                  <p:stCondLst>
                                    <p:cond delay="0"/>
                                  </p:stCondLst>
                                  <p:childTnLst>
                                    <p:set>
                                      <p:cBhvr>
                                        <p:cTn id="109" dur="1" fill="hold">
                                          <p:stCondLst>
                                            <p:cond delay="0"/>
                                          </p:stCondLst>
                                        </p:cTn>
                                        <p:tgtEl>
                                          <p:spTgt spid="44"/>
                                        </p:tgtEl>
                                        <p:attrNameLst>
                                          <p:attrName>style.visibility</p:attrName>
                                        </p:attrNameLst>
                                      </p:cBhvr>
                                      <p:to>
                                        <p:strVal val="visible"/>
                                      </p:to>
                                    </p:set>
                                    <p:animEffect transition="in" filter="fade">
                                      <p:cBhvr>
                                        <p:cTn id="110" dur="500"/>
                                        <p:tgtEl>
                                          <p:spTgt spid="44"/>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63"/>
                                        </p:tgtEl>
                                        <p:attrNameLst>
                                          <p:attrName>style.visibility</p:attrName>
                                        </p:attrNameLst>
                                      </p:cBhvr>
                                      <p:to>
                                        <p:strVal val="visible"/>
                                      </p:to>
                                    </p:set>
                                    <p:animEffect transition="in" filter="fade">
                                      <p:cBhvr>
                                        <p:cTn id="115"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14" grpId="0" animBg="1"/>
      <p:bldP spid="15" grpId="0" animBg="1"/>
      <p:bldP spid="16" grpId="0" animBg="1"/>
      <p:bldP spid="17" grpId="0" animBg="1"/>
      <p:bldP spid="18" grpId="0" animBg="1"/>
      <p:bldP spid="21" grpId="0" animBg="1"/>
      <p:bldP spid="35" grpId="0" animBg="1"/>
      <p:bldP spid="36" grpId="0" animBg="1"/>
      <p:bldP spid="37" grpId="0" animBg="1"/>
      <p:bldP spid="38" grpId="0" animBg="1"/>
      <p:bldP spid="39" grpId="0" animBg="1"/>
      <p:bldP spid="40" grpId="0" animBg="1"/>
      <p:bldP spid="47" grpId="0" animBg="1"/>
      <p:bldP spid="56" grpId="0"/>
      <p:bldP spid="6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XMR.TO – Pay Bitcoin Addresses with Monero</a:t>
            </a:r>
          </a:p>
        </p:txBody>
      </p:sp>
      <p:pic>
        <p:nvPicPr>
          <p:cNvPr id="3" name="Picture 2"/>
          <p:cNvPicPr>
            <a:picLocks noChangeAspect="1"/>
          </p:cNvPicPr>
          <p:nvPr/>
        </p:nvPicPr>
        <p:blipFill>
          <a:blip r:embed="rId2"/>
          <a:stretch>
            <a:fillRect/>
          </a:stretch>
        </p:blipFill>
        <p:spPr>
          <a:xfrm>
            <a:off x="1541295" y="1437410"/>
            <a:ext cx="9109409" cy="5115037"/>
          </a:xfrm>
          <a:prstGeom prst="rect">
            <a:avLst/>
          </a:prstGeom>
        </p:spPr>
      </p:pic>
    </p:spTree>
    <p:extLst>
      <p:ext uri="{BB962C8B-B14F-4D97-AF65-F5344CB8AC3E}">
        <p14:creationId xmlns:p14="http://schemas.microsoft.com/office/powerpoint/2010/main" val="346530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512519" y="3090275"/>
            <a:ext cx="914400" cy="914400"/>
            <a:chOff x="1512519" y="3442863"/>
            <a:chExt cx="1475395" cy="1475779"/>
          </a:xfrm>
        </p:grpSpPr>
        <p:grpSp>
          <p:nvGrpSpPr>
            <p:cNvPr id="5" name="Group 4"/>
            <p:cNvGrpSpPr/>
            <p:nvPr/>
          </p:nvGrpSpPr>
          <p:grpSpPr>
            <a:xfrm>
              <a:off x="1512519" y="3442863"/>
              <a:ext cx="1475395" cy="1475779"/>
              <a:chOff x="8335770" y="4766507"/>
              <a:chExt cx="966131" cy="966131"/>
            </a:xfrm>
          </p:grpSpPr>
          <p:sp>
            <p:nvSpPr>
              <p:cNvPr id="7" name="Oval 6"/>
              <p:cNvSpPr/>
              <p:nvPr/>
            </p:nvSpPr>
            <p:spPr bwMode="auto">
              <a:xfrm>
                <a:off x="8392515" y="4823252"/>
                <a:ext cx="852640" cy="852640"/>
              </a:xfrm>
              <a:prstGeom prst="ellipse">
                <a:avLst/>
              </a:prstGeom>
              <a:solidFill>
                <a:srgbClr val="FF4500"/>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sp>
            <p:nvSpPr>
              <p:cNvPr id="8" name="Oval 7"/>
              <p:cNvSpPr/>
              <p:nvPr/>
            </p:nvSpPr>
            <p:spPr bwMode="auto">
              <a:xfrm>
                <a:off x="8335770" y="4766507"/>
                <a:ext cx="966131" cy="966131"/>
              </a:xfrm>
              <a:prstGeom prst="ellipse">
                <a:avLst/>
              </a:prstGeom>
              <a:no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grpSp>
        <p:pic>
          <p:nvPicPr>
            <p:cNvPr id="10244" name="Picture 4" descr="https://repo.spydar007.com/packages/images/Reddi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4529" y="3738148"/>
              <a:ext cx="831376" cy="831376"/>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pPr algn="ctr"/>
            <a:r>
              <a:rPr lang="en-US" b="1" dirty="0"/>
              <a:t>Thank You!</a:t>
            </a:r>
          </a:p>
        </p:txBody>
      </p:sp>
      <p:grpSp>
        <p:nvGrpSpPr>
          <p:cNvPr id="9" name="Group 8"/>
          <p:cNvGrpSpPr/>
          <p:nvPr/>
        </p:nvGrpSpPr>
        <p:grpSpPr>
          <a:xfrm>
            <a:off x="1514574" y="1948070"/>
            <a:ext cx="914400" cy="914400"/>
            <a:chOff x="1443547" y="8569176"/>
            <a:chExt cx="2973600" cy="3148191"/>
          </a:xfrm>
        </p:grpSpPr>
        <p:grpSp>
          <p:nvGrpSpPr>
            <p:cNvPr id="10" name="Group 9"/>
            <p:cNvGrpSpPr/>
            <p:nvPr/>
          </p:nvGrpSpPr>
          <p:grpSpPr>
            <a:xfrm>
              <a:off x="1443547" y="8569176"/>
              <a:ext cx="2973600" cy="3148191"/>
              <a:chOff x="6503439" y="4743591"/>
              <a:chExt cx="966131" cy="1022856"/>
            </a:xfrm>
          </p:grpSpPr>
          <p:sp>
            <p:nvSpPr>
              <p:cNvPr id="12" name="Oval 11"/>
              <p:cNvSpPr/>
              <p:nvPr/>
            </p:nvSpPr>
            <p:spPr bwMode="auto">
              <a:xfrm>
                <a:off x="6564526" y="4805383"/>
                <a:ext cx="852640" cy="902146"/>
              </a:xfrm>
              <a:prstGeom prst="ellipse">
                <a:avLst/>
              </a:prstGeom>
              <a:solidFill>
                <a:schemeClr val="accent3"/>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sp>
            <p:nvSpPr>
              <p:cNvPr id="13" name="Oval 12"/>
              <p:cNvSpPr/>
              <p:nvPr/>
            </p:nvSpPr>
            <p:spPr bwMode="auto">
              <a:xfrm>
                <a:off x="6503439" y="4743591"/>
                <a:ext cx="966131" cy="1022856"/>
              </a:xfrm>
              <a:prstGeom prst="ellipse">
                <a:avLst/>
              </a:prstGeom>
              <a:no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grpSp>
        <p:pic>
          <p:nvPicPr>
            <p:cNvPr id="11" name="Picture 10" descr="domain1.emf"/>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59484" y="9359047"/>
              <a:ext cx="1568449" cy="1568450"/>
            </a:xfrm>
            <a:prstGeom prst="rect">
              <a:avLst/>
            </a:prstGeom>
          </p:spPr>
        </p:pic>
      </p:grpSp>
      <p:sp>
        <p:nvSpPr>
          <p:cNvPr id="14" name="Freeform 12"/>
          <p:cNvSpPr/>
          <p:nvPr/>
        </p:nvSpPr>
        <p:spPr bwMode="auto">
          <a:xfrm>
            <a:off x="3291643" y="4307808"/>
            <a:ext cx="7831282" cy="1032235"/>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7157" rIns="37157" spcCol="1270"/>
          <a:lstStyle/>
          <a:p>
            <a:pPr defTabSz="1155662">
              <a:lnSpc>
                <a:spcPct val="90000"/>
              </a:lnSpc>
              <a:spcAft>
                <a:spcPct val="35000"/>
              </a:spcAft>
              <a:defRPr/>
            </a:pPr>
            <a:r>
              <a:rPr lang="en-US" sz="4800" b="1" dirty="0">
                <a:solidFill>
                  <a:schemeClr val="tx1"/>
                </a:solidFill>
                <a:latin typeface="Calibri" charset="0"/>
                <a:ea typeface="Calibri" charset="0"/>
                <a:cs typeface="Calibri" charset="0"/>
              </a:rPr>
              <a:t>monero.stackexchange.com</a:t>
            </a:r>
          </a:p>
        </p:txBody>
      </p:sp>
      <p:sp>
        <p:nvSpPr>
          <p:cNvPr id="15" name="Freeform 29"/>
          <p:cNvSpPr/>
          <p:nvPr/>
        </p:nvSpPr>
        <p:spPr bwMode="auto">
          <a:xfrm>
            <a:off x="3291643" y="1982377"/>
            <a:ext cx="3996261" cy="1032235"/>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7157" rIns="37157" spcCol="1270"/>
          <a:lstStyle/>
          <a:p>
            <a:pPr defTabSz="1155662">
              <a:lnSpc>
                <a:spcPct val="90000"/>
              </a:lnSpc>
              <a:spcAft>
                <a:spcPct val="35000"/>
              </a:spcAft>
              <a:defRPr/>
            </a:pPr>
            <a:r>
              <a:rPr lang="en-US" sz="4800" b="1" dirty="0" err="1">
                <a:solidFill>
                  <a:schemeClr val="tx1"/>
                </a:solidFill>
                <a:latin typeface="Calibri" charset="0"/>
                <a:ea typeface="Calibri" charset="0"/>
                <a:cs typeface="Calibri" charset="0"/>
              </a:rPr>
              <a:t>getmonero.org</a:t>
            </a:r>
            <a:endParaRPr lang="en-US" sz="4800" b="1" dirty="0">
              <a:solidFill>
                <a:schemeClr val="tx1"/>
              </a:solidFill>
              <a:latin typeface="Calibri" charset="0"/>
              <a:ea typeface="Calibri" charset="0"/>
              <a:cs typeface="Calibri" charset="0"/>
            </a:endParaRPr>
          </a:p>
        </p:txBody>
      </p:sp>
      <p:sp>
        <p:nvSpPr>
          <p:cNvPr id="20" name="Freeform 12"/>
          <p:cNvSpPr/>
          <p:nvPr/>
        </p:nvSpPr>
        <p:spPr bwMode="auto">
          <a:xfrm>
            <a:off x="3291643" y="3142197"/>
            <a:ext cx="6128905" cy="1032235"/>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7157" rIns="37157" spcCol="1270"/>
          <a:lstStyle/>
          <a:p>
            <a:pPr defTabSz="1155662">
              <a:lnSpc>
                <a:spcPct val="90000"/>
              </a:lnSpc>
              <a:spcAft>
                <a:spcPct val="35000"/>
              </a:spcAft>
              <a:defRPr/>
            </a:pPr>
            <a:r>
              <a:rPr lang="en-US" sz="4800" b="1" dirty="0">
                <a:solidFill>
                  <a:schemeClr val="tx1"/>
                </a:solidFill>
                <a:latin typeface="Calibri" charset="0"/>
                <a:ea typeface="Calibri" charset="0"/>
                <a:cs typeface="Calibri" charset="0"/>
              </a:rPr>
              <a:t>/r/Monero</a:t>
            </a:r>
          </a:p>
        </p:txBody>
      </p:sp>
      <p:grpSp>
        <p:nvGrpSpPr>
          <p:cNvPr id="4" name="Group 3"/>
          <p:cNvGrpSpPr/>
          <p:nvPr/>
        </p:nvGrpSpPr>
        <p:grpSpPr>
          <a:xfrm>
            <a:off x="1512519" y="4244480"/>
            <a:ext cx="914400" cy="914400"/>
            <a:chOff x="1512519" y="5198633"/>
            <a:chExt cx="1475395" cy="1475779"/>
          </a:xfrm>
        </p:grpSpPr>
        <p:grpSp>
          <p:nvGrpSpPr>
            <p:cNvPr id="17" name="Group 16"/>
            <p:cNvGrpSpPr/>
            <p:nvPr/>
          </p:nvGrpSpPr>
          <p:grpSpPr>
            <a:xfrm>
              <a:off x="1512519" y="5198633"/>
              <a:ext cx="1475395" cy="1475779"/>
              <a:chOff x="8335770" y="4766507"/>
              <a:chExt cx="966131" cy="966131"/>
            </a:xfrm>
          </p:grpSpPr>
          <p:sp>
            <p:nvSpPr>
              <p:cNvPr id="18" name="Oval 17"/>
              <p:cNvSpPr/>
              <p:nvPr/>
            </p:nvSpPr>
            <p:spPr bwMode="auto">
              <a:xfrm>
                <a:off x="8392515" y="4823252"/>
                <a:ext cx="852640" cy="852640"/>
              </a:xfrm>
              <a:prstGeom prst="ellipse">
                <a:avLst/>
              </a:prstGeom>
              <a:solidFill>
                <a:schemeClr val="bg1"/>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sp>
            <p:nvSpPr>
              <p:cNvPr id="19" name="Oval 18"/>
              <p:cNvSpPr/>
              <p:nvPr/>
            </p:nvSpPr>
            <p:spPr bwMode="auto">
              <a:xfrm>
                <a:off x="8335770" y="4766507"/>
                <a:ext cx="966131" cy="966131"/>
              </a:xfrm>
              <a:prstGeom prst="ellipse">
                <a:avLst/>
              </a:prstGeom>
              <a:no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grpSp>
        <p:pic>
          <p:nvPicPr>
            <p:cNvPr id="10246" name="Picture 6" descr="Image result for stackexchange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6176" y="5482483"/>
              <a:ext cx="908077" cy="9080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p:cNvGrpSpPr/>
          <p:nvPr/>
        </p:nvGrpSpPr>
        <p:grpSpPr>
          <a:xfrm>
            <a:off x="1498660" y="5391009"/>
            <a:ext cx="914400" cy="914400"/>
            <a:chOff x="1401182" y="4138291"/>
            <a:chExt cx="2972879" cy="2973653"/>
          </a:xfrm>
        </p:grpSpPr>
        <p:grpSp>
          <p:nvGrpSpPr>
            <p:cNvPr id="22" name="Group 21"/>
            <p:cNvGrpSpPr/>
            <p:nvPr/>
          </p:nvGrpSpPr>
          <p:grpSpPr>
            <a:xfrm>
              <a:off x="1401182" y="4138291"/>
              <a:ext cx="2972879" cy="2973653"/>
              <a:chOff x="8311098" y="4748886"/>
              <a:chExt cx="966131" cy="966131"/>
            </a:xfrm>
          </p:grpSpPr>
          <p:sp>
            <p:nvSpPr>
              <p:cNvPr id="24" name="Oval 23"/>
              <p:cNvSpPr/>
              <p:nvPr/>
            </p:nvSpPr>
            <p:spPr bwMode="auto">
              <a:xfrm>
                <a:off x="8374642" y="4805383"/>
                <a:ext cx="852640" cy="852640"/>
              </a:xfrm>
              <a:prstGeom prst="ellipse">
                <a:avLst/>
              </a:prstGeom>
              <a:solidFill>
                <a:srgbClr val="9BBB5C"/>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sp>
            <p:nvSpPr>
              <p:cNvPr id="25" name="Oval 24"/>
              <p:cNvSpPr/>
              <p:nvPr/>
            </p:nvSpPr>
            <p:spPr bwMode="auto">
              <a:xfrm>
                <a:off x="8311098" y="4748886"/>
                <a:ext cx="966131" cy="966131"/>
              </a:xfrm>
              <a:prstGeom prst="ellipse">
                <a:avLst/>
              </a:prstGeom>
              <a:no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grpSp>
        <p:pic>
          <p:nvPicPr>
            <p:cNvPr id="23" name="Picture 22" descr="opened4.emf"/>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241550" y="4904938"/>
              <a:ext cx="1365250" cy="1365250"/>
            </a:xfrm>
            <a:prstGeom prst="rect">
              <a:avLst/>
            </a:prstGeom>
          </p:spPr>
        </p:pic>
      </p:grpSp>
      <p:sp>
        <p:nvSpPr>
          <p:cNvPr id="27" name="Freeform 12"/>
          <p:cNvSpPr/>
          <p:nvPr/>
        </p:nvSpPr>
        <p:spPr bwMode="auto">
          <a:xfrm>
            <a:off x="3291643" y="5473419"/>
            <a:ext cx="7831282" cy="1032235"/>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7157" rIns="37157" spcCol="1270"/>
          <a:lstStyle/>
          <a:p>
            <a:pPr defTabSz="1155662">
              <a:lnSpc>
                <a:spcPct val="90000"/>
              </a:lnSpc>
              <a:spcAft>
                <a:spcPct val="35000"/>
              </a:spcAft>
              <a:defRPr/>
            </a:pPr>
            <a:r>
              <a:rPr lang="en-US" sz="4800" b="1" dirty="0">
                <a:solidFill>
                  <a:schemeClr val="tx1"/>
                </a:solidFill>
                <a:latin typeface="Calibri" charset="0"/>
                <a:ea typeface="Calibri" charset="0"/>
                <a:cs typeface="Calibri" charset="0"/>
              </a:rPr>
              <a:t>justin@ehrenhofer.org</a:t>
            </a:r>
          </a:p>
        </p:txBody>
      </p:sp>
    </p:spTree>
    <p:extLst>
      <p:ext uri="{BB962C8B-B14F-4D97-AF65-F5344CB8AC3E}">
        <p14:creationId xmlns:p14="http://schemas.microsoft.com/office/powerpoint/2010/main" val="325191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15" grpId="0"/>
      <p:bldP spid="20" grpId="0"/>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A History of Decentralized Systems</a:t>
            </a:r>
          </a:p>
        </p:txBody>
      </p:sp>
      <p:pic>
        <p:nvPicPr>
          <p:cNvPr id="2052" name="Picture 4" descr="Image result for 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2421" y="1585913"/>
            <a:ext cx="2301655" cy="13906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freene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276" y="3288047"/>
            <a:ext cx="3048000" cy="163926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i2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2104" y="3288047"/>
            <a:ext cx="2144248" cy="1636776"/>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p:cNvGrpSpPr/>
          <p:nvPr/>
        </p:nvGrpSpPr>
        <p:grpSpPr>
          <a:xfrm>
            <a:off x="7395180" y="3288047"/>
            <a:ext cx="3991543" cy="1636777"/>
            <a:chOff x="7395180" y="4145297"/>
            <a:chExt cx="3991543" cy="1636777"/>
          </a:xfrm>
        </p:grpSpPr>
        <p:sp>
          <p:nvSpPr>
            <p:cNvPr id="19" name="Rectangle 18"/>
            <p:cNvSpPr/>
            <p:nvPr/>
          </p:nvSpPr>
          <p:spPr>
            <a:xfrm>
              <a:off x="7395180" y="4145298"/>
              <a:ext cx="3958620" cy="16367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8" name="Picture 10" descr="Image result for tox"/>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95180" y="4145297"/>
              <a:ext cx="3991543" cy="1636776"/>
            </a:xfrm>
            <a:prstGeom prst="rect">
              <a:avLst/>
            </a:prstGeom>
            <a:noFill/>
            <a:extLst>
              <a:ext uri="{909E8E84-426E-40DD-AFC4-6F175D3DCCD1}">
                <a14:hiddenFill xmlns:a14="http://schemas.microsoft.com/office/drawing/2010/main">
                  <a:solidFill>
                    <a:srgbClr val="FFFFFF"/>
                  </a:solidFill>
                </a14:hiddenFill>
              </a:ext>
            </a:extLst>
          </p:spPr>
        </p:pic>
      </p:grpSp>
      <p:pic>
        <p:nvPicPr>
          <p:cNvPr id="2060" name="Picture 12" descr="Image result for bitcoi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9824" y="4669172"/>
            <a:ext cx="5172352" cy="258617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1348615" y="1828079"/>
            <a:ext cx="6205124" cy="1351851"/>
            <a:chOff x="805276" y="1828079"/>
            <a:chExt cx="6205124" cy="1351851"/>
          </a:xfrm>
        </p:grpSpPr>
        <p:pic>
          <p:nvPicPr>
            <p:cNvPr id="1026" name="Picture 2" descr="Image result for bittorrent"/>
            <p:cNvPicPr>
              <a:picLocks noChangeAspect="1" noChangeArrowheads="1"/>
            </p:cNvPicPr>
            <p:nvPr/>
          </p:nvPicPr>
          <p:blipFill rotWithShape="1">
            <a:blip r:embed="rId8">
              <a:extLst>
                <a:ext uri="{28A0092B-C50C-407E-A947-70E740481C1C}">
                  <a14:useLocalDpi xmlns:a14="http://schemas.microsoft.com/office/drawing/2010/main" val="0"/>
                </a:ext>
              </a:extLst>
            </a:blip>
            <a:srcRect t="57314"/>
            <a:stretch/>
          </p:blipFill>
          <p:spPr bwMode="auto">
            <a:xfrm>
              <a:off x="2329276" y="2014330"/>
              <a:ext cx="4681124" cy="1165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bittorrent"/>
            <p:cNvPicPr>
              <a:picLocks noChangeAspect="1" noChangeArrowheads="1"/>
            </p:cNvPicPr>
            <p:nvPr/>
          </p:nvPicPr>
          <p:blipFill rotWithShape="1">
            <a:blip r:embed="rId8">
              <a:extLst>
                <a:ext uri="{28A0092B-C50C-407E-A947-70E740481C1C}">
                  <a14:useLocalDpi xmlns:a14="http://schemas.microsoft.com/office/drawing/2010/main" val="0"/>
                </a:ext>
              </a:extLst>
            </a:blip>
            <a:srcRect l="32953" t="13031" b="42443"/>
            <a:stretch/>
          </p:blipFill>
          <p:spPr bwMode="auto">
            <a:xfrm>
              <a:off x="805276" y="1828079"/>
              <a:ext cx="3138552" cy="121583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44018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animEffect transition="in" filter="fade">
                                      <p:cBhvr>
                                        <p:cTn id="17" dur="500"/>
                                        <p:tgtEl>
                                          <p:spTgt spid="205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54"/>
                                        </p:tgtEl>
                                        <p:attrNameLst>
                                          <p:attrName>style.visibility</p:attrName>
                                        </p:attrNameLst>
                                      </p:cBhvr>
                                      <p:to>
                                        <p:strVal val="visible"/>
                                      </p:to>
                                    </p:set>
                                    <p:animEffect transition="in" filter="fade">
                                      <p:cBhvr>
                                        <p:cTn id="22" dur="500"/>
                                        <p:tgtEl>
                                          <p:spTgt spid="205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56"/>
                                        </p:tgtEl>
                                        <p:attrNameLst>
                                          <p:attrName>style.visibility</p:attrName>
                                        </p:attrNameLst>
                                      </p:cBhvr>
                                      <p:to>
                                        <p:strVal val="visible"/>
                                      </p:to>
                                    </p:set>
                                    <p:animEffect transition="in" filter="fade">
                                      <p:cBhvr>
                                        <p:cTn id="27" dur="500"/>
                                        <p:tgtEl>
                                          <p:spTgt spid="205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60"/>
                                        </p:tgtEl>
                                        <p:attrNameLst>
                                          <p:attrName>style.visibility</p:attrName>
                                        </p:attrNameLst>
                                      </p:cBhvr>
                                      <p:to>
                                        <p:strVal val="visible"/>
                                      </p:to>
                                    </p:set>
                                    <p:animEffect transition="in" filter="fade">
                                      <p:cBhvr>
                                        <p:cTn id="37" dur="500"/>
                                        <p:tgtEl>
                                          <p:spTgt spid="2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Arrow: Right 38"/>
          <p:cNvSpPr/>
          <p:nvPr/>
        </p:nvSpPr>
        <p:spPr>
          <a:xfrm>
            <a:off x="9208227" y="4180434"/>
            <a:ext cx="1215015" cy="445867"/>
          </a:xfrm>
          <a:prstGeom prst="rightArrow">
            <a:avLst/>
          </a:prstGeom>
          <a:gradFill flip="none" rotWithShape="1">
            <a:gsLst>
              <a:gs pos="0">
                <a:schemeClr val="tx1">
                  <a:lumMod val="50000"/>
                  <a:lumOff val="50000"/>
                  <a:tint val="66000"/>
                  <a:satMod val="160000"/>
                </a:schemeClr>
              </a:gs>
              <a:gs pos="85000">
                <a:schemeClr val="tx1">
                  <a:lumMod val="50000"/>
                  <a:lumOff val="50000"/>
                  <a:tint val="44500"/>
                  <a:satMod val="160000"/>
                </a:schemeClr>
              </a:gs>
              <a:gs pos="100000">
                <a:schemeClr val="tx1">
                  <a:lumMod val="50000"/>
                  <a:lumOff val="50000"/>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t>What is Bitcoin?</a:t>
            </a:r>
          </a:p>
        </p:txBody>
      </p:sp>
      <p:pic>
        <p:nvPicPr>
          <p:cNvPr id="2060" name="Picture 12" descr="Image result for bitco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9824" y="873015"/>
            <a:ext cx="5172352" cy="2586176"/>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2042868" y="3385194"/>
            <a:ext cx="8106263" cy="1492439"/>
            <a:chOff x="3290607" y="3067532"/>
            <a:chExt cx="8106263" cy="1492439"/>
          </a:xfrm>
        </p:grpSpPr>
        <p:grpSp>
          <p:nvGrpSpPr>
            <p:cNvPr id="14" name="Group 13"/>
            <p:cNvGrpSpPr/>
            <p:nvPr/>
          </p:nvGrpSpPr>
          <p:grpSpPr>
            <a:xfrm>
              <a:off x="4094922" y="3619067"/>
              <a:ext cx="7301948" cy="940904"/>
              <a:chOff x="4094922" y="3619067"/>
              <a:chExt cx="7301948" cy="940904"/>
            </a:xfrm>
          </p:grpSpPr>
          <p:grpSp>
            <p:nvGrpSpPr>
              <p:cNvPr id="23" name="Group 22"/>
              <p:cNvGrpSpPr/>
              <p:nvPr/>
            </p:nvGrpSpPr>
            <p:grpSpPr>
              <a:xfrm>
                <a:off x="4094922" y="3862773"/>
                <a:ext cx="6515885" cy="449679"/>
                <a:chOff x="4094922" y="3862773"/>
                <a:chExt cx="6515885" cy="449679"/>
              </a:xfrm>
            </p:grpSpPr>
            <p:sp>
              <p:nvSpPr>
                <p:cNvPr id="31" name="Arrow: Right 30"/>
                <p:cNvSpPr/>
                <p:nvPr/>
              </p:nvSpPr>
              <p:spPr>
                <a:xfrm>
                  <a:off x="5155096" y="3866584"/>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p:cNvSpPr/>
                <p:nvPr/>
              </p:nvSpPr>
              <p:spPr>
                <a:xfrm>
                  <a:off x="6215270" y="386277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p:cNvSpPr/>
                <p:nvPr/>
              </p:nvSpPr>
              <p:spPr>
                <a:xfrm>
                  <a:off x="4094922" y="386658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p:cNvSpPr/>
                <p:nvPr/>
              </p:nvSpPr>
              <p:spPr>
                <a:xfrm>
                  <a:off x="7275444" y="386277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Right 34"/>
                <p:cNvSpPr/>
                <p:nvPr/>
              </p:nvSpPr>
              <p:spPr>
                <a:xfrm>
                  <a:off x="8335618" y="3862774"/>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p:cNvSpPr/>
                <p:nvPr/>
              </p:nvSpPr>
              <p:spPr>
                <a:xfrm>
                  <a:off x="9395792" y="3862773"/>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p:cNvSpPr/>
              <p:nvPr/>
            </p:nvSpPr>
            <p:spPr>
              <a:xfrm>
                <a:off x="4094922"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155096" y="3619067"/>
                <a:ext cx="940904" cy="940904"/>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a:t>
                </a:r>
              </a:p>
            </p:txBody>
          </p:sp>
          <p:sp>
            <p:nvSpPr>
              <p:cNvPr id="26" name="Rectangle 25"/>
              <p:cNvSpPr/>
              <p:nvPr/>
            </p:nvSpPr>
            <p:spPr>
              <a:xfrm>
                <a:off x="6215270"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275444"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8335618"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9395792"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10455966"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 name="Straight Connector 14"/>
            <p:cNvCxnSpPr/>
            <p:nvPr/>
          </p:nvCxnSpPr>
          <p:spPr>
            <a:xfrm flipV="1">
              <a:off x="3290607" y="3384706"/>
              <a:ext cx="7635811" cy="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9862076"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6703463"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4579695"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0530462" y="3067532"/>
              <a:ext cx="818109" cy="369332"/>
            </a:xfrm>
            <a:prstGeom prst="rect">
              <a:avLst/>
            </a:prstGeom>
            <a:noFill/>
          </p:spPr>
          <p:txBody>
            <a:bodyPr wrap="none" rtlCol="0">
              <a:spAutoFit/>
            </a:bodyPr>
            <a:lstStyle/>
            <a:p>
              <a:pPr algn="ctr"/>
              <a:r>
                <a:rPr lang="en-US" dirty="0"/>
                <a:t>Newer</a:t>
              </a:r>
            </a:p>
          </p:txBody>
        </p:sp>
        <p:sp>
          <p:nvSpPr>
            <p:cNvPr id="22" name="TextBox 21"/>
            <p:cNvSpPr txBox="1"/>
            <p:nvPr/>
          </p:nvSpPr>
          <p:spPr>
            <a:xfrm>
              <a:off x="3977215" y="3067532"/>
              <a:ext cx="716863" cy="369332"/>
            </a:xfrm>
            <a:prstGeom prst="rect">
              <a:avLst/>
            </a:prstGeom>
            <a:noFill/>
          </p:spPr>
          <p:txBody>
            <a:bodyPr wrap="none" rtlCol="0">
              <a:spAutoFit/>
            </a:bodyPr>
            <a:lstStyle/>
            <a:p>
              <a:pPr algn="ctr"/>
              <a:r>
                <a:rPr lang="en-US" dirty="0"/>
                <a:t>Older</a:t>
              </a:r>
            </a:p>
          </p:txBody>
        </p:sp>
      </p:gr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629" y="340886"/>
            <a:ext cx="1097899" cy="989241"/>
          </a:xfrm>
          <a:prstGeom prst="rect">
            <a:avLst/>
          </a:prstGeom>
        </p:spPr>
      </p:pic>
      <p:sp>
        <p:nvSpPr>
          <p:cNvPr id="37" name="TextBox 36"/>
          <p:cNvSpPr txBox="1"/>
          <p:nvPr/>
        </p:nvSpPr>
        <p:spPr>
          <a:xfrm>
            <a:off x="440250" y="1420228"/>
            <a:ext cx="1032655" cy="246221"/>
          </a:xfrm>
          <a:prstGeom prst="rect">
            <a:avLst/>
          </a:prstGeom>
          <a:noFill/>
        </p:spPr>
        <p:txBody>
          <a:bodyPr wrap="none" rtlCol="0">
            <a:spAutoFit/>
          </a:bodyPr>
          <a:lstStyle/>
          <a:p>
            <a:r>
              <a:rPr lang="en-US" sz="1000" dirty="0"/>
              <a:t>DECENTRALIZED</a:t>
            </a:r>
          </a:p>
        </p:txBody>
      </p:sp>
      <p:sp>
        <p:nvSpPr>
          <p:cNvPr id="38" name="TextBox 37"/>
          <p:cNvSpPr txBox="1"/>
          <p:nvPr/>
        </p:nvSpPr>
        <p:spPr>
          <a:xfrm>
            <a:off x="2857597" y="5264366"/>
            <a:ext cx="4280916" cy="1200329"/>
          </a:xfrm>
          <a:prstGeom prst="rect">
            <a:avLst/>
          </a:prstGeom>
          <a:noFill/>
        </p:spPr>
        <p:txBody>
          <a:bodyPr wrap="none" rtlCol="0">
            <a:spAutoFit/>
          </a:bodyPr>
          <a:lstStyle/>
          <a:p>
            <a:r>
              <a:rPr lang="en-US" dirty="0" err="1"/>
              <a:t>Tx</a:t>
            </a:r>
            <a:r>
              <a:rPr lang="en-US" dirty="0"/>
              <a:t> ID: wgis85cissajr5da7wz3fcnqnhift</a:t>
            </a:r>
          </a:p>
          <a:p>
            <a:r>
              <a:rPr lang="en-US" dirty="0"/>
              <a:t>Sender: w3fn5ujfm3d3r975qjd35jrwd4k5q</a:t>
            </a:r>
          </a:p>
          <a:p>
            <a:r>
              <a:rPr lang="en-US" dirty="0"/>
              <a:t>Receiver: nftic5k8sf4j598wf357jw38956659</a:t>
            </a:r>
          </a:p>
          <a:p>
            <a:r>
              <a:rPr lang="en-US" dirty="0"/>
              <a:t>Amount: 10 BTC</a:t>
            </a:r>
          </a:p>
        </p:txBody>
      </p:sp>
    </p:spTree>
    <p:extLst>
      <p:ext uri="{BB962C8B-B14F-4D97-AF65-F5344CB8AC3E}">
        <p14:creationId xmlns:p14="http://schemas.microsoft.com/office/powerpoint/2010/main" val="1531024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r="12915"/>
          <a:stretch/>
        </p:blipFill>
        <p:spPr>
          <a:xfrm>
            <a:off x="-1" y="0"/>
            <a:ext cx="12192001" cy="6858000"/>
          </a:xfrm>
          <a:prstGeom prst="rect">
            <a:avLst/>
          </a:prstGeom>
        </p:spPr>
      </p:pic>
      <p:sp>
        <p:nvSpPr>
          <p:cNvPr id="4" name="Oval 3"/>
          <p:cNvSpPr/>
          <p:nvPr/>
        </p:nvSpPr>
        <p:spPr>
          <a:xfrm>
            <a:off x="2801677" y="248110"/>
            <a:ext cx="6588643" cy="1559591"/>
          </a:xfrm>
          <a:prstGeom prst="ellipse">
            <a:avLst/>
          </a:prstGeom>
          <a:gradFill flip="none" rotWithShape="1">
            <a:gsLst>
              <a:gs pos="0">
                <a:schemeClr val="tx1"/>
              </a:gs>
              <a:gs pos="100000">
                <a:srgbClr val="183457">
                  <a:alpha val="60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solidFill>
                  <a:srgbClr val="FFFFFF"/>
                </a:solidFill>
              </a:rPr>
              <a:t>Bitcoin is NOT private!</a:t>
            </a:r>
          </a:p>
        </p:txBody>
      </p:sp>
      <p:sp>
        <p:nvSpPr>
          <p:cNvPr id="5" name="Rectangle 4"/>
          <p:cNvSpPr/>
          <p:nvPr/>
        </p:nvSpPr>
        <p:spPr>
          <a:xfrm>
            <a:off x="11493795" y="5560828"/>
            <a:ext cx="698205" cy="999460"/>
          </a:xfrm>
          <a:prstGeom prst="rect">
            <a:avLst/>
          </a:prstGeom>
          <a:solidFill>
            <a:srgbClr val="1834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3"/>
          <a:srcRect l="89302" t="1959" r="843" b="79106"/>
          <a:stretch/>
        </p:blipFill>
        <p:spPr>
          <a:xfrm>
            <a:off x="106326" y="5727190"/>
            <a:ext cx="1201481" cy="1130810"/>
          </a:xfrm>
          <a:prstGeom prst="rect">
            <a:avLst/>
          </a:prstGeom>
        </p:spPr>
      </p:pic>
    </p:spTree>
    <p:extLst>
      <p:ext uri="{BB962C8B-B14F-4D97-AF65-F5344CB8AC3E}">
        <p14:creationId xmlns:p14="http://schemas.microsoft.com/office/powerpoint/2010/main" val="3972973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p:cNvGrpSpPr/>
          <p:nvPr/>
        </p:nvGrpSpPr>
        <p:grpSpPr>
          <a:xfrm>
            <a:off x="8761038" y="2562787"/>
            <a:ext cx="683478" cy="685460"/>
            <a:chOff x="8070456" y="1782897"/>
            <a:chExt cx="683478" cy="685460"/>
          </a:xfrm>
        </p:grpSpPr>
        <p:pic>
          <p:nvPicPr>
            <p:cNvPr id="59"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 name="Group 68"/>
          <p:cNvGrpSpPr/>
          <p:nvPr/>
        </p:nvGrpSpPr>
        <p:grpSpPr>
          <a:xfrm>
            <a:off x="8758691" y="3502047"/>
            <a:ext cx="683478" cy="685460"/>
            <a:chOff x="8070456" y="1782897"/>
            <a:chExt cx="683478" cy="685460"/>
          </a:xfrm>
        </p:grpSpPr>
        <p:pic>
          <p:nvPicPr>
            <p:cNvPr id="70"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Group 73"/>
          <p:cNvGrpSpPr/>
          <p:nvPr/>
        </p:nvGrpSpPr>
        <p:grpSpPr>
          <a:xfrm>
            <a:off x="8070456" y="4271683"/>
            <a:ext cx="683478" cy="685460"/>
            <a:chOff x="8070456" y="1782897"/>
            <a:chExt cx="683478" cy="685460"/>
          </a:xfrm>
        </p:grpSpPr>
        <p:pic>
          <p:nvPicPr>
            <p:cNvPr id="75"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6" name="Straight Connector 55"/>
          <p:cNvCxnSpPr/>
          <p:nvPr/>
        </p:nvCxnSpPr>
        <p:spPr>
          <a:xfrm>
            <a:off x="1788689" y="336446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1" name="Cloud 30"/>
          <p:cNvSpPr/>
          <p:nvPr/>
        </p:nvSpPr>
        <p:spPr>
          <a:xfrm>
            <a:off x="3542701" y="4721842"/>
            <a:ext cx="5138667" cy="2662991"/>
          </a:xfrm>
          <a:prstGeom prst="cloud">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t>People Started Adding Tools to Bitcoin</a:t>
            </a:r>
          </a:p>
        </p:txBody>
      </p:sp>
      <p:sp>
        <p:nvSpPr>
          <p:cNvPr id="4" name="Flowchart: Manual Operation 3"/>
          <p:cNvSpPr/>
          <p:nvPr/>
        </p:nvSpPr>
        <p:spPr>
          <a:xfrm rot="10800000">
            <a:off x="4569564" y="4957010"/>
            <a:ext cx="3052868" cy="1155029"/>
          </a:xfrm>
          <a:prstGeom prst="flowChartManualOperation">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743072" y="5127206"/>
            <a:ext cx="705852" cy="7058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Alternate Process 8"/>
          <p:cNvSpPr/>
          <p:nvPr/>
        </p:nvSpPr>
        <p:spPr>
          <a:xfrm rot="2208729">
            <a:off x="5823284" y="5432006"/>
            <a:ext cx="545429" cy="96253"/>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638797" y="2057935"/>
            <a:ext cx="9144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descr="Image result for bitco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566" y="1780790"/>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bitcoin"/>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756291" y="2564205"/>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result for bitcoin"/>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756290" y="3503478"/>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Image result for bitcoin"/>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3527566" y="4274385"/>
            <a:ext cx="682625" cy="68262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569563" y="6128082"/>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655532" y="6224094"/>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4569563" y="6502986"/>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655532" y="6598998"/>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123319" y="6245129"/>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123319" y="6615694"/>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1804733" y="4226258"/>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804730" y="253128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Flowchart: Alternate Process 4"/>
          <p:cNvSpPr/>
          <p:nvPr/>
        </p:nvSpPr>
        <p:spPr>
          <a:xfrm>
            <a:off x="5237746" y="2149642"/>
            <a:ext cx="1716505" cy="2807368"/>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761175">
            <a:off x="4239905" y="2512135"/>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19869766">
            <a:off x="4238525" y="4153227"/>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495292">
            <a:off x="3523712" y="3000685"/>
            <a:ext cx="155448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21140983">
            <a:off x="3512328" y="3584434"/>
            <a:ext cx="155448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rot="9270913" flipH="1">
            <a:off x="7121987" y="2516237"/>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rot="12417004" flipH="1">
            <a:off x="7120607" y="4153225"/>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rot="10267143" flipH="1">
            <a:off x="7161609" y="2984972"/>
            <a:ext cx="155448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rot="11358295" flipH="1">
            <a:off x="7150225" y="3587771"/>
            <a:ext cx="155448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20560" y="468057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720560" y="446164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721176" y="423659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21176" y="4020735"/>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588491" y="3796883"/>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716995" y="357043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716995" y="335150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717611" y="3126454"/>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717611" y="2910596"/>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6584926" y="2686744"/>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6716995" y="2473527"/>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181597" y="2110950"/>
            <a:ext cx="18288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8070456" y="1782897"/>
            <a:ext cx="683478" cy="685460"/>
            <a:chOff x="8070456" y="1782897"/>
            <a:chExt cx="683478" cy="685460"/>
          </a:xfrm>
        </p:grpSpPr>
        <p:pic>
          <p:nvPicPr>
            <p:cNvPr id="17"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39691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fade">
                                      <p:cBhvr>
                                        <p:cTn id="47" dur="500"/>
                                        <p:tgtEl>
                                          <p:spTgt spid="5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fade">
                                      <p:cBhvr>
                                        <p:cTn id="56" dur="500"/>
                                        <p:tgtEl>
                                          <p:spTgt spid="4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fade">
                                      <p:cBhvr>
                                        <p:cTn id="62" dur="500"/>
                                        <p:tgtEl>
                                          <p:spTgt spid="4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fade">
                                      <p:cBhvr>
                                        <p:cTn id="65" dur="500"/>
                                        <p:tgtEl>
                                          <p:spTgt spid="4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4"/>
                                        </p:tgtEl>
                                        <p:attrNameLst>
                                          <p:attrName>style.visibility</p:attrName>
                                        </p:attrNameLst>
                                      </p:cBhvr>
                                      <p:to>
                                        <p:strVal val="visible"/>
                                      </p:to>
                                    </p:set>
                                    <p:animEffect transition="in" filter="fade">
                                      <p:cBhvr>
                                        <p:cTn id="68" dur="500"/>
                                        <p:tgtEl>
                                          <p:spTgt spid="4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500"/>
                                        <p:tgtEl>
                                          <p:spTgt spid="5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7"/>
                                        </p:tgtEl>
                                        <p:attrNameLst>
                                          <p:attrName>style.visibility</p:attrName>
                                        </p:attrNameLst>
                                      </p:cBhvr>
                                      <p:to>
                                        <p:strVal val="visible"/>
                                      </p:to>
                                    </p:set>
                                    <p:animEffect transition="in" filter="fade">
                                      <p:cBhvr>
                                        <p:cTn id="74" dur="500"/>
                                        <p:tgtEl>
                                          <p:spTgt spid="5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fade">
                                      <p:cBhvr>
                                        <p:cTn id="77" dur="500"/>
                                        <p:tgtEl>
                                          <p:spTgt spid="5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500"/>
                                        <p:tgtEl>
                                          <p:spTgt spid="53"/>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3078"/>
                                        </p:tgtEl>
                                        <p:attrNameLst>
                                          <p:attrName>style.visibility</p:attrName>
                                        </p:attrNameLst>
                                      </p:cBhvr>
                                      <p:to>
                                        <p:strVal val="visible"/>
                                      </p:to>
                                    </p:set>
                                    <p:animEffect transition="in" filter="fade">
                                      <p:cBhvr>
                                        <p:cTn id="85" dur="500"/>
                                        <p:tgtEl>
                                          <p:spTgt spid="3078"/>
                                        </p:tgtEl>
                                      </p:cBhvr>
                                    </p:animEffect>
                                  </p:childTnLst>
                                </p:cTn>
                              </p:par>
                              <p:par>
                                <p:cTn id="86" presetID="10" presetClass="entr" presetSubtype="0" fill="hold" nodeType="withEffect">
                                  <p:stCondLst>
                                    <p:cond delay="0"/>
                                  </p:stCondLst>
                                  <p:childTnLst>
                                    <p:set>
                                      <p:cBhvr>
                                        <p:cTn id="87" dur="1" fill="hold">
                                          <p:stCondLst>
                                            <p:cond delay="0"/>
                                          </p:stCondLst>
                                        </p:cTn>
                                        <p:tgtEl>
                                          <p:spTgt spid="14"/>
                                        </p:tgtEl>
                                        <p:attrNameLst>
                                          <p:attrName>style.visibility</p:attrName>
                                        </p:attrNameLst>
                                      </p:cBhvr>
                                      <p:to>
                                        <p:strVal val="visible"/>
                                      </p:to>
                                    </p:set>
                                    <p:animEffect transition="in" filter="fade">
                                      <p:cBhvr>
                                        <p:cTn id="88" dur="500"/>
                                        <p:tgtEl>
                                          <p:spTgt spid="14"/>
                                        </p:tgtEl>
                                      </p:cBhvr>
                                    </p:animEffect>
                                  </p:childTnLst>
                                </p:cTn>
                              </p:par>
                              <p:par>
                                <p:cTn id="89" presetID="10" presetClass="entr" presetSubtype="0" fill="hold" nodeType="with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500"/>
                                        <p:tgtEl>
                                          <p:spTgt spid="15"/>
                                        </p:tgtEl>
                                      </p:cBhvr>
                                    </p:animEffect>
                                  </p:childTnLst>
                                </p:cTn>
                              </p:par>
                              <p:par>
                                <p:cTn id="92" presetID="10" presetClass="entr" presetSubtype="0" fill="hold" nodeType="withEffect">
                                  <p:stCondLst>
                                    <p:cond delay="0"/>
                                  </p:stCondLst>
                                  <p:childTnLst>
                                    <p:set>
                                      <p:cBhvr>
                                        <p:cTn id="93" dur="1" fill="hold">
                                          <p:stCondLst>
                                            <p:cond delay="0"/>
                                          </p:stCondLst>
                                        </p:cTn>
                                        <p:tgtEl>
                                          <p:spTgt spid="16"/>
                                        </p:tgtEl>
                                        <p:attrNameLst>
                                          <p:attrName>style.visibility</p:attrName>
                                        </p:attrNameLst>
                                      </p:cBhvr>
                                      <p:to>
                                        <p:strVal val="visible"/>
                                      </p:to>
                                    </p:set>
                                    <p:animEffect transition="in" filter="fade">
                                      <p:cBhvr>
                                        <p:cTn id="94" dur="500"/>
                                        <p:tgtEl>
                                          <p:spTgt spid="16"/>
                                        </p:tgtEl>
                                      </p:cBhvr>
                                    </p:animEffect>
                                  </p:childTnLst>
                                </p:cTn>
                              </p:par>
                            </p:childTnLst>
                          </p:cTn>
                        </p:par>
                        <p:par>
                          <p:cTn id="95" fill="hold">
                            <p:stCondLst>
                              <p:cond delay="500"/>
                            </p:stCondLst>
                            <p:childTnLst>
                              <p:par>
                                <p:cTn id="96" presetID="22" presetClass="entr" presetSubtype="8" fill="hold" nodeType="afterEffect">
                                  <p:stCondLst>
                                    <p:cond delay="0"/>
                                  </p:stCondLst>
                                  <p:childTnLst>
                                    <p:set>
                                      <p:cBhvr>
                                        <p:cTn id="97" dur="1" fill="hold">
                                          <p:stCondLst>
                                            <p:cond delay="0"/>
                                          </p:stCondLst>
                                        </p:cTn>
                                        <p:tgtEl>
                                          <p:spTgt spid="39"/>
                                        </p:tgtEl>
                                        <p:attrNameLst>
                                          <p:attrName>style.visibility</p:attrName>
                                        </p:attrNameLst>
                                      </p:cBhvr>
                                      <p:to>
                                        <p:strVal val="visible"/>
                                      </p:to>
                                    </p:set>
                                    <p:animEffect transition="in" filter="wipe(left)">
                                      <p:cBhvr>
                                        <p:cTn id="98" dur="500"/>
                                        <p:tgtEl>
                                          <p:spTgt spid="39"/>
                                        </p:tgtEl>
                                      </p:cBhvr>
                                    </p:animEffect>
                                  </p:childTnLst>
                                </p:cTn>
                              </p:par>
                              <p:par>
                                <p:cTn id="99" presetID="22" presetClass="entr" presetSubtype="8" fill="hold" nodeType="withEffect">
                                  <p:stCondLst>
                                    <p:cond delay="0"/>
                                  </p:stCondLst>
                                  <p:childTnLst>
                                    <p:set>
                                      <p:cBhvr>
                                        <p:cTn id="100" dur="1" fill="hold">
                                          <p:stCondLst>
                                            <p:cond delay="0"/>
                                          </p:stCondLst>
                                        </p:cTn>
                                        <p:tgtEl>
                                          <p:spTgt spid="56"/>
                                        </p:tgtEl>
                                        <p:attrNameLst>
                                          <p:attrName>style.visibility</p:attrName>
                                        </p:attrNameLst>
                                      </p:cBhvr>
                                      <p:to>
                                        <p:strVal val="visible"/>
                                      </p:to>
                                    </p:set>
                                    <p:animEffect transition="in" filter="wipe(left)">
                                      <p:cBhvr>
                                        <p:cTn id="101" dur="500"/>
                                        <p:tgtEl>
                                          <p:spTgt spid="56"/>
                                        </p:tgtEl>
                                      </p:cBhvr>
                                    </p:animEffect>
                                  </p:childTnLst>
                                </p:cTn>
                              </p:par>
                              <p:par>
                                <p:cTn id="102" presetID="22" presetClass="entr" presetSubtype="8" fill="hold" nodeType="with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wipe(left)">
                                      <p:cBhvr>
                                        <p:cTn id="104" dur="500"/>
                                        <p:tgtEl>
                                          <p:spTgt spid="30"/>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10"/>
                                        </p:tgtEl>
                                        <p:attrNameLst>
                                          <p:attrName>style.visibility</p:attrName>
                                        </p:attrNameLst>
                                      </p:cBhvr>
                                      <p:to>
                                        <p:strVal val="visible"/>
                                      </p:to>
                                    </p:set>
                                    <p:animEffect transition="in" filter="wipe(left)">
                                      <p:cBhvr>
                                        <p:cTn id="109" dur="500"/>
                                        <p:tgtEl>
                                          <p:spTgt spid="10"/>
                                        </p:tgtEl>
                                      </p:cBhvr>
                                    </p:animEffect>
                                  </p:childTnLst>
                                </p:cTn>
                              </p:par>
                              <p:par>
                                <p:cTn id="110" presetID="22" presetClass="entr" presetSubtype="8" fill="hold" grpId="0" nodeType="with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wipe(left)">
                                      <p:cBhvr>
                                        <p:cTn id="112" dur="500"/>
                                        <p:tgtEl>
                                          <p:spTgt spid="23"/>
                                        </p:tgtEl>
                                      </p:cBhvr>
                                    </p:animEffect>
                                  </p:childTnLst>
                                </p:cTn>
                              </p:par>
                              <p:par>
                                <p:cTn id="113" presetID="22" presetClass="entr" presetSubtype="8" fill="hold" grpId="0" nodeType="withEffect">
                                  <p:stCondLst>
                                    <p:cond delay="0"/>
                                  </p:stCondLst>
                                  <p:childTnLst>
                                    <p:set>
                                      <p:cBhvr>
                                        <p:cTn id="114" dur="1" fill="hold">
                                          <p:stCondLst>
                                            <p:cond delay="0"/>
                                          </p:stCondLst>
                                        </p:cTn>
                                        <p:tgtEl>
                                          <p:spTgt spid="24"/>
                                        </p:tgtEl>
                                        <p:attrNameLst>
                                          <p:attrName>style.visibility</p:attrName>
                                        </p:attrNameLst>
                                      </p:cBhvr>
                                      <p:to>
                                        <p:strVal val="visible"/>
                                      </p:to>
                                    </p:set>
                                    <p:animEffect transition="in" filter="wipe(left)">
                                      <p:cBhvr>
                                        <p:cTn id="115" dur="500"/>
                                        <p:tgtEl>
                                          <p:spTgt spid="24"/>
                                        </p:tgtEl>
                                      </p:cBhvr>
                                    </p:animEffect>
                                  </p:childTnLst>
                                </p:cTn>
                              </p:par>
                              <p:par>
                                <p:cTn id="116" presetID="22" presetClass="entr" presetSubtype="8" fill="hold" grpId="0" nodeType="withEffect">
                                  <p:stCondLst>
                                    <p:cond delay="0"/>
                                  </p:stCondLst>
                                  <p:childTnLst>
                                    <p:set>
                                      <p:cBhvr>
                                        <p:cTn id="117" dur="1" fill="hold">
                                          <p:stCondLst>
                                            <p:cond delay="0"/>
                                          </p:stCondLst>
                                        </p:cTn>
                                        <p:tgtEl>
                                          <p:spTgt spid="22"/>
                                        </p:tgtEl>
                                        <p:attrNameLst>
                                          <p:attrName>style.visibility</p:attrName>
                                        </p:attrNameLst>
                                      </p:cBhvr>
                                      <p:to>
                                        <p:strVal val="visible"/>
                                      </p:to>
                                    </p:set>
                                    <p:animEffect transition="in" filter="wipe(left)">
                                      <p:cBhvr>
                                        <p:cTn id="118" dur="500"/>
                                        <p:tgtEl>
                                          <p:spTgt spid="22"/>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25"/>
                                        </p:tgtEl>
                                        <p:attrNameLst>
                                          <p:attrName>style.visibility</p:attrName>
                                        </p:attrNameLst>
                                      </p:cBhvr>
                                      <p:to>
                                        <p:strVal val="visible"/>
                                      </p:to>
                                    </p:set>
                                    <p:animEffect transition="in" filter="wipe(left)">
                                      <p:cBhvr>
                                        <p:cTn id="123" dur="500"/>
                                        <p:tgtEl>
                                          <p:spTgt spid="25"/>
                                        </p:tgtEl>
                                      </p:cBhvr>
                                    </p:animEffect>
                                  </p:childTnLst>
                                </p:cTn>
                              </p:par>
                              <p:par>
                                <p:cTn id="124" presetID="22" presetClass="entr" presetSubtype="8" fill="hold" grpId="0" nodeType="withEffect">
                                  <p:stCondLst>
                                    <p:cond delay="0"/>
                                  </p:stCondLst>
                                  <p:childTnLst>
                                    <p:set>
                                      <p:cBhvr>
                                        <p:cTn id="125" dur="1" fill="hold">
                                          <p:stCondLst>
                                            <p:cond delay="0"/>
                                          </p:stCondLst>
                                        </p:cTn>
                                        <p:tgtEl>
                                          <p:spTgt spid="27"/>
                                        </p:tgtEl>
                                        <p:attrNameLst>
                                          <p:attrName>style.visibility</p:attrName>
                                        </p:attrNameLst>
                                      </p:cBhvr>
                                      <p:to>
                                        <p:strVal val="visible"/>
                                      </p:to>
                                    </p:set>
                                    <p:animEffect transition="in" filter="wipe(left)">
                                      <p:cBhvr>
                                        <p:cTn id="126" dur="500"/>
                                        <p:tgtEl>
                                          <p:spTgt spid="27"/>
                                        </p:tgtEl>
                                      </p:cBhvr>
                                    </p:animEffect>
                                  </p:childTnLst>
                                </p:cTn>
                              </p:par>
                              <p:par>
                                <p:cTn id="127" presetID="22" presetClass="entr" presetSubtype="8" fill="hold" grpId="0" nodeType="withEffect">
                                  <p:stCondLst>
                                    <p:cond delay="0"/>
                                  </p:stCondLst>
                                  <p:childTnLst>
                                    <p:set>
                                      <p:cBhvr>
                                        <p:cTn id="128" dur="1" fill="hold">
                                          <p:stCondLst>
                                            <p:cond delay="0"/>
                                          </p:stCondLst>
                                        </p:cTn>
                                        <p:tgtEl>
                                          <p:spTgt spid="28"/>
                                        </p:tgtEl>
                                        <p:attrNameLst>
                                          <p:attrName>style.visibility</p:attrName>
                                        </p:attrNameLst>
                                      </p:cBhvr>
                                      <p:to>
                                        <p:strVal val="visible"/>
                                      </p:to>
                                    </p:set>
                                    <p:animEffect transition="in" filter="wipe(left)">
                                      <p:cBhvr>
                                        <p:cTn id="129" dur="500"/>
                                        <p:tgtEl>
                                          <p:spTgt spid="28"/>
                                        </p:tgtEl>
                                      </p:cBhvr>
                                    </p:animEffect>
                                  </p:childTnLst>
                                </p:cTn>
                              </p:par>
                              <p:par>
                                <p:cTn id="130" presetID="22" presetClass="entr" presetSubtype="8" fill="hold" grpId="0" nodeType="withEffect">
                                  <p:stCondLst>
                                    <p:cond delay="0"/>
                                  </p:stCondLst>
                                  <p:childTnLst>
                                    <p:set>
                                      <p:cBhvr>
                                        <p:cTn id="131" dur="1" fill="hold">
                                          <p:stCondLst>
                                            <p:cond delay="0"/>
                                          </p:stCondLst>
                                        </p:cTn>
                                        <p:tgtEl>
                                          <p:spTgt spid="26"/>
                                        </p:tgtEl>
                                        <p:attrNameLst>
                                          <p:attrName>style.visibility</p:attrName>
                                        </p:attrNameLst>
                                      </p:cBhvr>
                                      <p:to>
                                        <p:strVal val="visible"/>
                                      </p:to>
                                    </p:set>
                                    <p:animEffect transition="in" filter="wipe(left)">
                                      <p:cBhvr>
                                        <p:cTn id="132" dur="500"/>
                                        <p:tgtEl>
                                          <p:spTgt spid="26"/>
                                        </p:tgtEl>
                                      </p:cBhvr>
                                    </p:animEffect>
                                  </p:childTnLst>
                                </p:cTn>
                              </p:par>
                            </p:childTnLst>
                          </p:cTn>
                        </p:par>
                        <p:par>
                          <p:cTn id="133" fill="hold">
                            <p:stCondLst>
                              <p:cond delay="500"/>
                            </p:stCondLst>
                            <p:childTnLst>
                              <p:par>
                                <p:cTn id="134" presetID="21" presetClass="entr" presetSubtype="1" fill="hold" nodeType="afterEffect">
                                  <p:stCondLst>
                                    <p:cond delay="0"/>
                                  </p:stCondLst>
                                  <p:childTnLst>
                                    <p:set>
                                      <p:cBhvr>
                                        <p:cTn id="135" dur="1" fill="hold">
                                          <p:stCondLst>
                                            <p:cond delay="0"/>
                                          </p:stCondLst>
                                        </p:cTn>
                                        <p:tgtEl>
                                          <p:spTgt spid="3"/>
                                        </p:tgtEl>
                                        <p:attrNameLst>
                                          <p:attrName>style.visibility</p:attrName>
                                        </p:attrNameLst>
                                      </p:cBhvr>
                                      <p:to>
                                        <p:strVal val="visible"/>
                                      </p:to>
                                    </p:set>
                                    <p:animEffect transition="in" filter="wheel(1)">
                                      <p:cBhvr>
                                        <p:cTn id="136" dur="2000"/>
                                        <p:tgtEl>
                                          <p:spTgt spid="3"/>
                                        </p:tgtEl>
                                      </p:cBhvr>
                                    </p:animEffect>
                                  </p:childTnLst>
                                </p:cTn>
                              </p:par>
                              <p:par>
                                <p:cTn id="137" presetID="21" presetClass="entr" presetSubtype="1" fill="hold" nodeType="withEffect">
                                  <p:stCondLst>
                                    <p:cond delay="0"/>
                                  </p:stCondLst>
                                  <p:childTnLst>
                                    <p:set>
                                      <p:cBhvr>
                                        <p:cTn id="138" dur="1" fill="hold">
                                          <p:stCondLst>
                                            <p:cond delay="0"/>
                                          </p:stCondLst>
                                        </p:cTn>
                                        <p:tgtEl>
                                          <p:spTgt spid="58"/>
                                        </p:tgtEl>
                                        <p:attrNameLst>
                                          <p:attrName>style.visibility</p:attrName>
                                        </p:attrNameLst>
                                      </p:cBhvr>
                                      <p:to>
                                        <p:strVal val="visible"/>
                                      </p:to>
                                    </p:set>
                                    <p:animEffect transition="in" filter="wheel(1)">
                                      <p:cBhvr>
                                        <p:cTn id="139" dur="2000"/>
                                        <p:tgtEl>
                                          <p:spTgt spid="58"/>
                                        </p:tgtEl>
                                      </p:cBhvr>
                                    </p:animEffect>
                                  </p:childTnLst>
                                </p:cTn>
                              </p:par>
                              <p:par>
                                <p:cTn id="140" presetID="21" presetClass="entr" presetSubtype="1" fill="hold" nodeType="withEffect">
                                  <p:stCondLst>
                                    <p:cond delay="0"/>
                                  </p:stCondLst>
                                  <p:childTnLst>
                                    <p:set>
                                      <p:cBhvr>
                                        <p:cTn id="141" dur="1" fill="hold">
                                          <p:stCondLst>
                                            <p:cond delay="0"/>
                                          </p:stCondLst>
                                        </p:cTn>
                                        <p:tgtEl>
                                          <p:spTgt spid="69"/>
                                        </p:tgtEl>
                                        <p:attrNameLst>
                                          <p:attrName>style.visibility</p:attrName>
                                        </p:attrNameLst>
                                      </p:cBhvr>
                                      <p:to>
                                        <p:strVal val="visible"/>
                                      </p:to>
                                    </p:set>
                                    <p:animEffect transition="in" filter="wheel(1)">
                                      <p:cBhvr>
                                        <p:cTn id="142" dur="2000"/>
                                        <p:tgtEl>
                                          <p:spTgt spid="69"/>
                                        </p:tgtEl>
                                      </p:cBhvr>
                                    </p:animEffect>
                                  </p:childTnLst>
                                </p:cTn>
                              </p:par>
                              <p:par>
                                <p:cTn id="143" presetID="21" presetClass="entr" presetSubtype="1" fill="hold" nodeType="withEffect">
                                  <p:stCondLst>
                                    <p:cond delay="0"/>
                                  </p:stCondLst>
                                  <p:childTnLst>
                                    <p:set>
                                      <p:cBhvr>
                                        <p:cTn id="144" dur="1" fill="hold">
                                          <p:stCondLst>
                                            <p:cond delay="0"/>
                                          </p:stCondLst>
                                        </p:cTn>
                                        <p:tgtEl>
                                          <p:spTgt spid="74"/>
                                        </p:tgtEl>
                                        <p:attrNameLst>
                                          <p:attrName>style.visibility</p:attrName>
                                        </p:attrNameLst>
                                      </p:cBhvr>
                                      <p:to>
                                        <p:strVal val="visible"/>
                                      </p:to>
                                    </p:set>
                                    <p:animEffect transition="in" filter="wheel(1)">
                                      <p:cBhvr>
                                        <p:cTn id="145" dur="20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 grpId="0"/>
      <p:bldP spid="4" grpId="0" animBg="1"/>
      <p:bldP spid="8" grpId="0" animBg="1"/>
      <p:bldP spid="9" grpId="0" animBg="1"/>
      <p:bldP spid="12" grpId="0" animBg="1"/>
      <p:bldP spid="11" grpId="0" animBg="1"/>
      <p:bldP spid="13" grpId="0" animBg="1"/>
      <p:bldP spid="32" grpId="0" animBg="1"/>
      <p:bldP spid="33" grpId="0" animBg="1"/>
      <p:bldP spid="21" grpId="0" animBg="1"/>
      <p:bldP spid="35" grpId="0" animBg="1"/>
      <p:bldP spid="5" grpId="0" animBg="1"/>
      <p:bldP spid="10" grpId="0" animBg="1"/>
      <p:bldP spid="22" grpId="0" animBg="1"/>
      <p:bldP spid="23" grpId="0" animBg="1"/>
      <p:bldP spid="24" grpId="0" animBg="1"/>
      <p:bldP spid="25" grpId="0" animBg="1"/>
      <p:bldP spid="26" grpId="0" animBg="1"/>
      <p:bldP spid="27" grpId="0" animBg="1"/>
      <p:bldP spid="28" grpId="0" animBg="1"/>
      <p:bldP spid="34" grpId="0" animBg="1"/>
      <p:bldP spid="42" grpId="0" animBg="1"/>
      <p:bldP spid="43" grpId="0" animBg="1"/>
      <p:bldP spid="44" grpId="0" animBg="1"/>
      <p:bldP spid="45" grpId="0" animBg="1"/>
      <p:bldP spid="51" grpId="0" animBg="1"/>
      <p:bldP spid="52" grpId="0" animBg="1"/>
      <p:bldP spid="53" grpId="0" animBg="1"/>
      <p:bldP spid="54" grpId="0" animBg="1"/>
      <p:bldP spid="55" grpId="0" animBg="1"/>
      <p:bldP spid="57"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loud 30"/>
          <p:cNvSpPr/>
          <p:nvPr/>
        </p:nvSpPr>
        <p:spPr>
          <a:xfrm>
            <a:off x="3542701" y="4721842"/>
            <a:ext cx="5138667" cy="2662991"/>
          </a:xfrm>
          <a:prstGeom prst="cloud">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t>People Started Adding Tools to Bitcoin</a:t>
            </a:r>
          </a:p>
        </p:txBody>
      </p:sp>
      <p:sp>
        <p:nvSpPr>
          <p:cNvPr id="4" name="Flowchart: Manual Operation 3"/>
          <p:cNvSpPr/>
          <p:nvPr/>
        </p:nvSpPr>
        <p:spPr>
          <a:xfrm rot="10800000">
            <a:off x="4569564" y="4957010"/>
            <a:ext cx="3052868" cy="1155029"/>
          </a:xfrm>
          <a:prstGeom prst="flowChartManualOperation">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743072" y="5127206"/>
            <a:ext cx="705852" cy="7058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Alternate Process 8"/>
          <p:cNvSpPr/>
          <p:nvPr/>
        </p:nvSpPr>
        <p:spPr>
          <a:xfrm rot="2208729">
            <a:off x="5823284" y="5432006"/>
            <a:ext cx="545429" cy="96253"/>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638797" y="2057935"/>
            <a:ext cx="9144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descr="Image result for bitco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566" y="1780790"/>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bitcoin"/>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756291" y="2564205"/>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result for bitcoin"/>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756290" y="3503478"/>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Image result for bitcoin"/>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3527566" y="4274385"/>
            <a:ext cx="682625" cy="68262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569563" y="6128082"/>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655532" y="6224094"/>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4569563" y="6502986"/>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655532" y="6598998"/>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123319" y="6245129"/>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123319" y="6615694"/>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1804733" y="4226258"/>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788689" y="336446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804730" y="253128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Flowchart: Alternate Process 4"/>
          <p:cNvSpPr/>
          <p:nvPr/>
        </p:nvSpPr>
        <p:spPr>
          <a:xfrm>
            <a:off x="5237746" y="2149642"/>
            <a:ext cx="1716505" cy="2807368"/>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761175">
            <a:off x="4239905" y="2512135"/>
            <a:ext cx="91440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19869766">
            <a:off x="4238525" y="4153227"/>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495292">
            <a:off x="3523712" y="3000685"/>
            <a:ext cx="155448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21140983">
            <a:off x="3512328" y="3584434"/>
            <a:ext cx="155448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rot="9270913" flipH="1">
            <a:off x="7121987" y="2516237"/>
            <a:ext cx="914400" cy="157586"/>
          </a:xfrm>
          <a:prstGeom prst="rightArrow">
            <a:avLst/>
          </a:prstGeom>
          <a:gradFill flip="none" rotWithShape="1">
            <a:gsLst>
              <a:gs pos="0">
                <a:srgbClr val="00B050"/>
              </a:gs>
              <a:gs pos="43000">
                <a:srgbClr val="F84836"/>
              </a:gs>
              <a:gs pos="100000">
                <a:srgbClr val="F8483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rot="12417004" flipH="1">
            <a:off x="7120607" y="4153225"/>
            <a:ext cx="91440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rot="10267143" flipH="1">
            <a:off x="7161609" y="2984972"/>
            <a:ext cx="155448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rot="11358295" flipH="1">
            <a:off x="7150225" y="3587771"/>
            <a:ext cx="155448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20560" y="468057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720560" y="446164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721176" y="423659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21176" y="4020735"/>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588491" y="3796883"/>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716995" y="357043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716995" y="335150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717611" y="3126454"/>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717611" y="2910596"/>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6584926" y="2686744"/>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716995" y="2473527"/>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181597" y="2110950"/>
            <a:ext cx="18288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p:cNvGrpSpPr/>
          <p:nvPr/>
        </p:nvGrpSpPr>
        <p:grpSpPr>
          <a:xfrm>
            <a:off x="8761038" y="2562787"/>
            <a:ext cx="683478" cy="685460"/>
            <a:chOff x="8070456" y="1782897"/>
            <a:chExt cx="683478" cy="685460"/>
          </a:xfrm>
        </p:grpSpPr>
        <p:pic>
          <p:nvPicPr>
            <p:cNvPr id="73"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 name="Group 76"/>
          <p:cNvGrpSpPr/>
          <p:nvPr/>
        </p:nvGrpSpPr>
        <p:grpSpPr>
          <a:xfrm>
            <a:off x="8758691" y="3502047"/>
            <a:ext cx="683478" cy="685460"/>
            <a:chOff x="8070456" y="1782897"/>
            <a:chExt cx="683478" cy="685460"/>
          </a:xfrm>
        </p:grpSpPr>
        <p:pic>
          <p:nvPicPr>
            <p:cNvPr id="78"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up 81"/>
          <p:cNvGrpSpPr/>
          <p:nvPr/>
        </p:nvGrpSpPr>
        <p:grpSpPr>
          <a:xfrm>
            <a:off x="8070456" y="4271683"/>
            <a:ext cx="683478" cy="685460"/>
            <a:chOff x="8070456" y="1782897"/>
            <a:chExt cx="683478" cy="685460"/>
          </a:xfrm>
        </p:grpSpPr>
        <p:pic>
          <p:nvPicPr>
            <p:cNvPr id="83"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7" name="Group 86"/>
          <p:cNvGrpSpPr/>
          <p:nvPr/>
        </p:nvGrpSpPr>
        <p:grpSpPr>
          <a:xfrm>
            <a:off x="8070456" y="1782897"/>
            <a:ext cx="683478" cy="685460"/>
            <a:chOff x="8070456" y="1782897"/>
            <a:chExt cx="683478" cy="685460"/>
          </a:xfrm>
        </p:grpSpPr>
        <p:pic>
          <p:nvPicPr>
            <p:cNvPr id="88"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75062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loud 30"/>
          <p:cNvSpPr/>
          <p:nvPr/>
        </p:nvSpPr>
        <p:spPr>
          <a:xfrm>
            <a:off x="3542701" y="4721842"/>
            <a:ext cx="5138667" cy="2662991"/>
          </a:xfrm>
          <a:prstGeom prst="cloud">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t>People Started Adding Tools to Bitcoin</a:t>
            </a:r>
          </a:p>
        </p:txBody>
      </p:sp>
      <p:sp>
        <p:nvSpPr>
          <p:cNvPr id="4" name="Flowchart: Manual Operation 3"/>
          <p:cNvSpPr/>
          <p:nvPr/>
        </p:nvSpPr>
        <p:spPr>
          <a:xfrm rot="10800000">
            <a:off x="4569564" y="4957010"/>
            <a:ext cx="3052868" cy="1155029"/>
          </a:xfrm>
          <a:prstGeom prst="flowChartManualOperation">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743072" y="5127206"/>
            <a:ext cx="705852" cy="7058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Alternate Process 8"/>
          <p:cNvSpPr/>
          <p:nvPr/>
        </p:nvSpPr>
        <p:spPr>
          <a:xfrm rot="2208729">
            <a:off x="5823284" y="5432006"/>
            <a:ext cx="545429" cy="96253"/>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638797" y="2057935"/>
            <a:ext cx="9144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descr="Image result for bitco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566" y="1780790"/>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bitcoin"/>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756291" y="2564205"/>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result for bitcoin"/>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756290" y="3503478"/>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Image result for bitcoin"/>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3527566" y="4274385"/>
            <a:ext cx="682625" cy="68262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569563" y="6128082"/>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655532" y="6224094"/>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4569563" y="6502986"/>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655532" y="6598998"/>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123319" y="6245129"/>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123319" y="6615694"/>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1804733" y="4226258"/>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788689" y="336446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804730" y="253128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Flowchart: Alternate Process 4"/>
          <p:cNvSpPr/>
          <p:nvPr/>
        </p:nvSpPr>
        <p:spPr>
          <a:xfrm>
            <a:off x="5237746" y="2149642"/>
            <a:ext cx="1716505" cy="2807368"/>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761175">
            <a:off x="4239905" y="2512135"/>
            <a:ext cx="91440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19869766">
            <a:off x="4238525" y="4153227"/>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495292">
            <a:off x="3523712" y="3000685"/>
            <a:ext cx="155448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21140983">
            <a:off x="3512328" y="3584434"/>
            <a:ext cx="155448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20560" y="468057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720560" y="446164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721176" y="423659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21176" y="4020735"/>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588491" y="3796883"/>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716995" y="357043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716995" y="335150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717611" y="3126454"/>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717611" y="2910596"/>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6584926" y="2686744"/>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716995" y="2473527"/>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181597" y="2110950"/>
            <a:ext cx="18288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24"/>
          <p:cNvSpPr/>
          <p:nvPr/>
        </p:nvSpPr>
        <p:spPr>
          <a:xfrm rot="9270913" flipH="1">
            <a:off x="7121987" y="2516237"/>
            <a:ext cx="914400" cy="157586"/>
          </a:xfrm>
          <a:prstGeom prst="rightArrow">
            <a:avLst/>
          </a:prstGeom>
          <a:gradFill flip="none" rotWithShape="1">
            <a:gsLst>
              <a:gs pos="0">
                <a:srgbClr val="00B050"/>
              </a:gs>
              <a:gs pos="43000">
                <a:srgbClr val="F84836"/>
              </a:gs>
              <a:gs pos="100000">
                <a:srgbClr val="F8483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Arrow 25"/>
          <p:cNvSpPr/>
          <p:nvPr/>
        </p:nvSpPr>
        <p:spPr>
          <a:xfrm rot="12417004" flipH="1">
            <a:off x="7120607" y="4153225"/>
            <a:ext cx="91440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ight Arrow 26"/>
          <p:cNvSpPr/>
          <p:nvPr/>
        </p:nvSpPr>
        <p:spPr>
          <a:xfrm rot="10267143" flipH="1">
            <a:off x="7161609" y="2984972"/>
            <a:ext cx="155448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ight Arrow 27"/>
          <p:cNvSpPr/>
          <p:nvPr/>
        </p:nvSpPr>
        <p:spPr>
          <a:xfrm rot="11358295" flipH="1">
            <a:off x="7150225" y="3587771"/>
            <a:ext cx="155448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p:cNvGrpSpPr/>
          <p:nvPr/>
        </p:nvGrpSpPr>
        <p:grpSpPr>
          <a:xfrm>
            <a:off x="8761038" y="2562787"/>
            <a:ext cx="683478" cy="685460"/>
            <a:chOff x="8070456" y="1782897"/>
            <a:chExt cx="683478" cy="685460"/>
          </a:xfrm>
        </p:grpSpPr>
        <p:pic>
          <p:nvPicPr>
            <p:cNvPr id="77"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 80"/>
          <p:cNvGrpSpPr/>
          <p:nvPr/>
        </p:nvGrpSpPr>
        <p:grpSpPr>
          <a:xfrm>
            <a:off x="8758691" y="3502047"/>
            <a:ext cx="683478" cy="685460"/>
            <a:chOff x="8070456" y="1782897"/>
            <a:chExt cx="683478" cy="685460"/>
          </a:xfrm>
        </p:grpSpPr>
        <p:pic>
          <p:nvPicPr>
            <p:cNvPr id="82"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 85"/>
          <p:cNvGrpSpPr/>
          <p:nvPr/>
        </p:nvGrpSpPr>
        <p:grpSpPr>
          <a:xfrm>
            <a:off x="8070456" y="4271683"/>
            <a:ext cx="683478" cy="685460"/>
            <a:chOff x="8070456" y="1782897"/>
            <a:chExt cx="683478" cy="685460"/>
          </a:xfrm>
        </p:grpSpPr>
        <p:pic>
          <p:nvPicPr>
            <p:cNvPr id="87"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 90"/>
          <p:cNvGrpSpPr/>
          <p:nvPr/>
        </p:nvGrpSpPr>
        <p:grpSpPr>
          <a:xfrm>
            <a:off x="8070456" y="1782897"/>
            <a:ext cx="683478" cy="685460"/>
            <a:chOff x="8070456" y="1782897"/>
            <a:chExt cx="683478" cy="685460"/>
          </a:xfrm>
        </p:grpSpPr>
        <p:pic>
          <p:nvPicPr>
            <p:cNvPr id="92"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1378226" y="4937739"/>
            <a:ext cx="1595583" cy="1595583"/>
            <a:chOff x="1378226" y="4937739"/>
            <a:chExt cx="1595583" cy="1595583"/>
          </a:xfrm>
        </p:grpSpPr>
        <p:sp>
          <p:nvSpPr>
            <p:cNvPr id="3" name="Oval 2"/>
            <p:cNvSpPr/>
            <p:nvPr/>
          </p:nvSpPr>
          <p:spPr>
            <a:xfrm>
              <a:off x="1378226" y="4937739"/>
              <a:ext cx="1595583" cy="1595583"/>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a:off x="2160105" y="5775287"/>
              <a:ext cx="384312" cy="0"/>
            </a:xfrm>
            <a:prstGeom prst="straightConnector1">
              <a:avLst/>
            </a:prstGeom>
            <a:ln w="762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V="1">
              <a:off x="2160105" y="5166963"/>
              <a:ext cx="0" cy="651129"/>
            </a:xfrm>
            <a:prstGeom prst="straightConnector1">
              <a:avLst/>
            </a:prstGeom>
            <a:ln w="762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6296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10159</TotalTime>
  <Words>3503</Words>
  <Application>Microsoft Office PowerPoint</Application>
  <PresentationFormat>Widescreen</PresentationFormat>
  <Paragraphs>290</Paragraphs>
  <Slides>31</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Calibri Light</vt:lpstr>
      <vt:lpstr>Office Theme</vt:lpstr>
      <vt:lpstr>PowerPoint Presentation</vt:lpstr>
      <vt:lpstr>Welcome</vt:lpstr>
      <vt:lpstr>Centralized vs. Decentralized Systems</vt:lpstr>
      <vt:lpstr>A History of Decentralized Systems</vt:lpstr>
      <vt:lpstr>What is Bitcoin?</vt:lpstr>
      <vt:lpstr>Bitcoin is NOT private!</vt:lpstr>
      <vt:lpstr>People Started Adding Tools to Bitcoin</vt:lpstr>
      <vt:lpstr>People Started Adding Tools to Bitcoin</vt:lpstr>
      <vt:lpstr>People Started Adding Tools to Bitcoin</vt:lpstr>
      <vt:lpstr>The Monero Difference</vt:lpstr>
      <vt:lpstr>Ring Signatures &amp; RingCT</vt:lpstr>
      <vt:lpstr>Ring Signatures &amp; RingCT</vt:lpstr>
      <vt:lpstr>Ring Signatures &amp; RingCT</vt:lpstr>
      <vt:lpstr>Ring Signatures &amp; RingCT</vt:lpstr>
      <vt:lpstr>How Inputs Are Selected</vt:lpstr>
      <vt:lpstr>PowerPoint Presentation</vt:lpstr>
      <vt:lpstr>PowerPoint Presentation</vt:lpstr>
      <vt:lpstr>Stealth Addresses</vt:lpstr>
      <vt:lpstr>Summary</vt:lpstr>
      <vt:lpstr>Mandatory Privacy</vt:lpstr>
      <vt:lpstr>A Brief History</vt:lpstr>
      <vt:lpstr>The Infamous GUI</vt:lpstr>
      <vt:lpstr>MyMonero Lightweight Wallet</vt:lpstr>
      <vt:lpstr>Regulatory Compliance and Transparency</vt:lpstr>
      <vt:lpstr>Monero Limitations</vt:lpstr>
      <vt:lpstr>Ongoing Development</vt:lpstr>
      <vt:lpstr>Hardfork Schedule</vt:lpstr>
      <vt:lpstr>Community Growth</vt:lpstr>
      <vt:lpstr>Community Growth</vt:lpstr>
      <vt:lpstr>XMR.TO – Pay Bitcoin Addresses with Monero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Justin Ehrenhofer</dc:creator>
  <cp:lastModifiedBy>Justin Ehrenhofer</cp:lastModifiedBy>
  <cp:revision>429</cp:revision>
  <cp:lastPrinted>2017-08-17T21:19:45Z</cp:lastPrinted>
  <dcterms:created xsi:type="dcterms:W3CDTF">2017-03-04T17:33:52Z</dcterms:created>
  <dcterms:modified xsi:type="dcterms:W3CDTF">2017-08-17T23:12:56Z</dcterms:modified>
</cp:coreProperties>
</file>